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activeX/activeX1.xml" ContentType="application/vnd.ms-office.activeX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  <p:sldMasterId id="2147483702" r:id="rId2"/>
    <p:sldMasterId id="2147483708" r:id="rId3"/>
  </p:sldMasterIdLst>
  <p:notesMasterIdLst>
    <p:notesMasterId r:id="rId46"/>
  </p:notesMasterIdLst>
  <p:handoutMasterIdLst>
    <p:handoutMasterId r:id="rId47"/>
  </p:handoutMasterIdLst>
  <p:sldIdLst>
    <p:sldId id="679" r:id="rId4"/>
    <p:sldId id="669" r:id="rId5"/>
    <p:sldId id="783" r:id="rId6"/>
    <p:sldId id="673" r:id="rId7"/>
    <p:sldId id="676" r:id="rId8"/>
    <p:sldId id="793" r:id="rId9"/>
    <p:sldId id="742" r:id="rId10"/>
    <p:sldId id="744" r:id="rId11"/>
    <p:sldId id="771" r:id="rId12"/>
    <p:sldId id="1200" r:id="rId13"/>
    <p:sldId id="1198" r:id="rId14"/>
    <p:sldId id="1194" r:id="rId15"/>
    <p:sldId id="1197" r:id="rId16"/>
    <p:sldId id="1199" r:id="rId17"/>
    <p:sldId id="1186" r:id="rId18"/>
    <p:sldId id="792" r:id="rId19"/>
    <p:sldId id="791" r:id="rId20"/>
    <p:sldId id="782" r:id="rId21"/>
    <p:sldId id="747" r:id="rId22"/>
    <p:sldId id="603" r:id="rId23"/>
    <p:sldId id="1185" r:id="rId24"/>
    <p:sldId id="751" r:id="rId25"/>
    <p:sldId id="1196" r:id="rId26"/>
    <p:sldId id="781" r:id="rId27"/>
    <p:sldId id="654" r:id="rId28"/>
    <p:sldId id="769" r:id="rId29"/>
    <p:sldId id="688" r:id="rId30"/>
    <p:sldId id="615" r:id="rId31"/>
    <p:sldId id="786" r:id="rId32"/>
    <p:sldId id="788" r:id="rId33"/>
    <p:sldId id="789" r:id="rId34"/>
    <p:sldId id="787" r:id="rId35"/>
    <p:sldId id="790" r:id="rId36"/>
    <p:sldId id="772" r:id="rId37"/>
    <p:sldId id="1195" r:id="rId38"/>
    <p:sldId id="784" r:id="rId39"/>
    <p:sldId id="773" r:id="rId40"/>
    <p:sldId id="774" r:id="rId41"/>
    <p:sldId id="775" r:id="rId42"/>
    <p:sldId id="776" r:id="rId43"/>
    <p:sldId id="777" r:id="rId44"/>
    <p:sldId id="780" r:id="rId4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00"/>
    <a:srgbClr val="6600FF"/>
    <a:srgbClr val="FF9900"/>
    <a:srgbClr val="006600"/>
    <a:srgbClr val="FF9966"/>
    <a:srgbClr val="FF00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06" autoAdjust="0"/>
    <p:restoredTop sz="90501" autoAdjust="0"/>
  </p:normalViewPr>
  <p:slideViewPr>
    <p:cSldViewPr>
      <p:cViewPr varScale="1">
        <p:scale>
          <a:sx n="56" d="100"/>
          <a:sy n="56" d="100"/>
        </p:scale>
        <p:origin x="6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3144" y="-82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0AC87-493D-4A14-8FF7-4848F185250F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66D488E-4381-4D06-B25C-E3B745672B29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研究方向</a:t>
          </a:r>
        </a:p>
      </dgm:t>
    </dgm:pt>
    <dgm:pt modelId="{4623D7E8-6C24-4A54-B9B5-FCC5A3FC8502}" type="par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441D974-2B34-4DBF-A60B-662DB130CC2A}" type="sib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720E509-9877-47B5-AFF5-757F57F85CF1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图形计算</a:t>
          </a:r>
        </a:p>
      </dgm:t>
    </dgm:pt>
    <dgm:pt modelId="{D7741FD0-D9B0-4D55-9605-2D9D6E6EA523}" type="parTrans" cxnId="{ABDDE234-E785-42A2-BDCA-788A0AD47215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2DFC8C0-2AE8-4178-BC8E-EA8E8535C502}" type="sibTrans" cxnId="{ABDDE234-E785-42A2-BDCA-788A0AD47215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53D39BB-23A6-4511-9C26-9073DEB81A31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图像</a:t>
          </a:r>
          <a:r>
            <a:rPr lang="en-US" altLang="zh-CN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视频处理</a:t>
          </a:r>
        </a:p>
      </dgm:t>
    </dgm:pt>
    <dgm:pt modelId="{51162D14-9996-474D-A12C-79B77CF15F7C}" type="parTrans" cxnId="{10E697EF-A54F-46DF-B101-597218D6B610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8FBE6A8-B2AC-456B-A122-B6A659AF807F}" type="sibTrans" cxnId="{10E697EF-A54F-46DF-B101-597218D6B610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143B984-38E3-47F8-A5C9-D52219780918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网络应用</a:t>
          </a:r>
        </a:p>
      </dgm:t>
    </dgm:pt>
    <dgm:pt modelId="{BF5A1BCD-5D57-427A-A634-87C2A091A6A9}" type="parTrans" cxnId="{750D78C3-6016-4315-840F-34A845303563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DC4723D-C3E0-4820-8915-BCD1CF7DB1AF}" type="sibTrans" cxnId="{750D78C3-6016-4315-840F-34A845303563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267AAAC-37C8-434E-A790-237701101380}" type="pres">
      <dgm:prSet presAssocID="{9030AC87-493D-4A14-8FF7-4848F185250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1AFA3B-28EA-42BB-90B3-2028762313C9}" type="pres">
      <dgm:prSet presAssocID="{B66D488E-4381-4D06-B25C-E3B745672B29}" presName="centerShape" presStyleLbl="node0" presStyleIdx="0" presStyleCnt="1" custScaleX="116554" custScaleY="47515" custLinFactNeighborY="-8878"/>
      <dgm:spPr/>
    </dgm:pt>
    <dgm:pt modelId="{40520B1C-B923-46F6-9B1D-2E7FE56096CA}" type="pres">
      <dgm:prSet presAssocID="{D7741FD0-D9B0-4D55-9605-2D9D6E6EA523}" presName="parTrans" presStyleLbl="bgSibTrans2D1" presStyleIdx="0" presStyleCnt="3"/>
      <dgm:spPr/>
    </dgm:pt>
    <dgm:pt modelId="{47EA1AA1-4EE7-40DC-9D32-598C0E8D7925}" type="pres">
      <dgm:prSet presAssocID="{9720E509-9877-47B5-AFF5-757F57F85CF1}" presName="node" presStyleLbl="node1" presStyleIdx="0" presStyleCnt="3" custScaleY="47738" custRadScaleRad="118888" custRadScaleInc="-43134">
        <dgm:presLayoutVars>
          <dgm:bulletEnabled val="1"/>
        </dgm:presLayoutVars>
      </dgm:prSet>
      <dgm:spPr/>
    </dgm:pt>
    <dgm:pt modelId="{2B8E6577-A3C8-4000-8121-7E8EB17F12B7}" type="pres">
      <dgm:prSet presAssocID="{51162D14-9996-474D-A12C-79B77CF15F7C}" presName="parTrans" presStyleLbl="bgSibTrans2D1" presStyleIdx="1" presStyleCnt="3"/>
      <dgm:spPr/>
    </dgm:pt>
    <dgm:pt modelId="{C00CAC0A-451C-46AB-A1ED-F4DEB60FECAA}" type="pres">
      <dgm:prSet presAssocID="{F53D39BB-23A6-4511-9C26-9073DEB81A31}" presName="node" presStyleLbl="node1" presStyleIdx="1" presStyleCnt="3" custScaleX="124387" custScaleY="47738" custRadScaleRad="98170" custRadScaleInc="1913">
        <dgm:presLayoutVars>
          <dgm:bulletEnabled val="1"/>
        </dgm:presLayoutVars>
      </dgm:prSet>
      <dgm:spPr/>
    </dgm:pt>
    <dgm:pt modelId="{E8023A37-8BD5-4B97-A2B5-1C1B9EED4BC3}" type="pres">
      <dgm:prSet presAssocID="{BF5A1BCD-5D57-427A-A634-87C2A091A6A9}" presName="parTrans" presStyleLbl="bgSibTrans2D1" presStyleIdx="2" presStyleCnt="3"/>
      <dgm:spPr/>
    </dgm:pt>
    <dgm:pt modelId="{5129A4B4-9A69-456A-8C7C-C0F8F75D6CD3}" type="pres">
      <dgm:prSet presAssocID="{6143B984-38E3-47F8-A5C9-D52219780918}" presName="node" presStyleLbl="node1" presStyleIdx="2" presStyleCnt="3" custScaleX="124430" custScaleY="47738" custRadScaleRad="121843" custRadScaleInc="43506">
        <dgm:presLayoutVars>
          <dgm:bulletEnabled val="1"/>
        </dgm:presLayoutVars>
      </dgm:prSet>
      <dgm:spPr/>
    </dgm:pt>
  </dgm:ptLst>
  <dgm:cxnLst>
    <dgm:cxn modelId="{A678851E-A5DE-4CD2-BED0-18491ADD2956}" type="presOf" srcId="{51162D14-9996-474D-A12C-79B77CF15F7C}" destId="{2B8E6577-A3C8-4000-8121-7E8EB17F12B7}" srcOrd="0" destOrd="0" presId="urn:microsoft.com/office/officeart/2005/8/layout/radial4"/>
    <dgm:cxn modelId="{ABDDE234-E785-42A2-BDCA-788A0AD47215}" srcId="{B66D488E-4381-4D06-B25C-E3B745672B29}" destId="{9720E509-9877-47B5-AFF5-757F57F85CF1}" srcOrd="0" destOrd="0" parTransId="{D7741FD0-D9B0-4D55-9605-2D9D6E6EA523}" sibTransId="{92DFC8C0-2AE8-4178-BC8E-EA8E8535C502}"/>
    <dgm:cxn modelId="{8546256D-1956-45B6-A26F-50D7D9D14342}" type="presOf" srcId="{D7741FD0-D9B0-4D55-9605-2D9D6E6EA523}" destId="{40520B1C-B923-46F6-9B1D-2E7FE56096CA}" srcOrd="0" destOrd="0" presId="urn:microsoft.com/office/officeart/2005/8/layout/radial4"/>
    <dgm:cxn modelId="{0F7D6C5A-B091-46A0-AD38-76E06B2E9EB7}" type="presOf" srcId="{9030AC87-493D-4A14-8FF7-4848F185250F}" destId="{B267AAAC-37C8-434E-A790-237701101380}" srcOrd="0" destOrd="0" presId="urn:microsoft.com/office/officeart/2005/8/layout/radial4"/>
    <dgm:cxn modelId="{058E6B7B-5375-464B-A7AC-40F1B0451C90}" type="presOf" srcId="{6143B984-38E3-47F8-A5C9-D52219780918}" destId="{5129A4B4-9A69-456A-8C7C-C0F8F75D6CD3}" srcOrd="0" destOrd="0" presId="urn:microsoft.com/office/officeart/2005/8/layout/radial4"/>
    <dgm:cxn modelId="{44270282-2FC3-4226-9BA4-41CCAD8CEE3A}" type="presOf" srcId="{B66D488E-4381-4D06-B25C-E3B745672B29}" destId="{3C1AFA3B-28EA-42BB-90B3-2028762313C9}" srcOrd="0" destOrd="0" presId="urn:microsoft.com/office/officeart/2005/8/layout/radial4"/>
    <dgm:cxn modelId="{BAFDB797-6D57-450A-8FEC-8C176F99D2E4}" type="presOf" srcId="{BF5A1BCD-5D57-427A-A634-87C2A091A6A9}" destId="{E8023A37-8BD5-4B97-A2B5-1C1B9EED4BC3}" srcOrd="0" destOrd="0" presId="urn:microsoft.com/office/officeart/2005/8/layout/radial4"/>
    <dgm:cxn modelId="{ABBE889F-4CA4-4C9A-A3E5-B094F7B7AB66}" type="presOf" srcId="{9720E509-9877-47B5-AFF5-757F57F85CF1}" destId="{47EA1AA1-4EE7-40DC-9D32-598C0E8D7925}" srcOrd="0" destOrd="0" presId="urn:microsoft.com/office/officeart/2005/8/layout/radial4"/>
    <dgm:cxn modelId="{D7CE0FA4-21B7-4BC4-869F-317EC06C4727}" srcId="{9030AC87-493D-4A14-8FF7-4848F185250F}" destId="{B66D488E-4381-4D06-B25C-E3B745672B29}" srcOrd="0" destOrd="0" parTransId="{4623D7E8-6C24-4A54-B9B5-FCC5A3FC8502}" sibTransId="{2441D974-2B34-4DBF-A60B-662DB130CC2A}"/>
    <dgm:cxn modelId="{F4F47BAC-4DD8-4A1C-B3A2-D7A3A8F55B62}" type="presOf" srcId="{F53D39BB-23A6-4511-9C26-9073DEB81A31}" destId="{C00CAC0A-451C-46AB-A1ED-F4DEB60FECAA}" srcOrd="0" destOrd="0" presId="urn:microsoft.com/office/officeart/2005/8/layout/radial4"/>
    <dgm:cxn modelId="{750D78C3-6016-4315-840F-34A845303563}" srcId="{B66D488E-4381-4D06-B25C-E3B745672B29}" destId="{6143B984-38E3-47F8-A5C9-D52219780918}" srcOrd="2" destOrd="0" parTransId="{BF5A1BCD-5D57-427A-A634-87C2A091A6A9}" sibTransId="{7DC4723D-C3E0-4820-8915-BCD1CF7DB1AF}"/>
    <dgm:cxn modelId="{10E697EF-A54F-46DF-B101-597218D6B610}" srcId="{B66D488E-4381-4D06-B25C-E3B745672B29}" destId="{F53D39BB-23A6-4511-9C26-9073DEB81A31}" srcOrd="1" destOrd="0" parTransId="{51162D14-9996-474D-A12C-79B77CF15F7C}" sibTransId="{68FBE6A8-B2AC-456B-A122-B6A659AF807F}"/>
    <dgm:cxn modelId="{0C8108A4-087C-4853-A706-0FE0E404BB6B}" type="presParOf" srcId="{B267AAAC-37C8-434E-A790-237701101380}" destId="{3C1AFA3B-28EA-42BB-90B3-2028762313C9}" srcOrd="0" destOrd="0" presId="urn:microsoft.com/office/officeart/2005/8/layout/radial4"/>
    <dgm:cxn modelId="{BA62395B-07DF-4445-934F-F9DCC5D6D777}" type="presParOf" srcId="{B267AAAC-37C8-434E-A790-237701101380}" destId="{40520B1C-B923-46F6-9B1D-2E7FE56096CA}" srcOrd="1" destOrd="0" presId="urn:microsoft.com/office/officeart/2005/8/layout/radial4"/>
    <dgm:cxn modelId="{0E590D0D-8AEB-4FB0-BEE3-65A1C8242D98}" type="presParOf" srcId="{B267AAAC-37C8-434E-A790-237701101380}" destId="{47EA1AA1-4EE7-40DC-9D32-598C0E8D7925}" srcOrd="2" destOrd="0" presId="urn:microsoft.com/office/officeart/2005/8/layout/radial4"/>
    <dgm:cxn modelId="{7B90E5A2-DCF4-49C0-9E8F-A21A87145FC9}" type="presParOf" srcId="{B267AAAC-37C8-434E-A790-237701101380}" destId="{2B8E6577-A3C8-4000-8121-7E8EB17F12B7}" srcOrd="3" destOrd="0" presId="urn:microsoft.com/office/officeart/2005/8/layout/radial4"/>
    <dgm:cxn modelId="{204F05DA-7D0A-4E92-98CD-661CFCA66A4F}" type="presParOf" srcId="{B267AAAC-37C8-434E-A790-237701101380}" destId="{C00CAC0A-451C-46AB-A1ED-F4DEB60FECAA}" srcOrd="4" destOrd="0" presId="urn:microsoft.com/office/officeart/2005/8/layout/radial4"/>
    <dgm:cxn modelId="{32880396-C999-4CF3-946A-F8BDF947ABE4}" type="presParOf" srcId="{B267AAAC-37C8-434E-A790-237701101380}" destId="{E8023A37-8BD5-4B97-A2B5-1C1B9EED4BC3}" srcOrd="5" destOrd="0" presId="urn:microsoft.com/office/officeart/2005/8/layout/radial4"/>
    <dgm:cxn modelId="{E65AC3DE-0AEA-4323-AE65-9CD89516E606}" type="presParOf" srcId="{B267AAAC-37C8-434E-A790-237701101380}" destId="{5129A4B4-9A69-456A-8C7C-C0F8F75D6CD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30AC87-493D-4A14-8FF7-4848F185250F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66D488E-4381-4D06-B25C-E3B745672B29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研究方向</a:t>
          </a:r>
        </a:p>
      </dgm:t>
    </dgm:pt>
    <dgm:pt modelId="{4623D7E8-6C24-4A54-B9B5-FCC5A3FC8502}" type="par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441D974-2B34-4DBF-A60B-662DB130CC2A}" type="sib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720E509-9877-47B5-AFF5-757F57F85CF1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图形计算</a:t>
          </a:r>
        </a:p>
      </dgm:t>
    </dgm:pt>
    <dgm:pt modelId="{D7741FD0-D9B0-4D55-9605-2D9D6E6EA523}" type="parTrans" cxnId="{ABDDE234-E785-42A2-BDCA-788A0AD47215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2DFC8C0-2AE8-4178-BC8E-EA8E8535C502}" type="sibTrans" cxnId="{ABDDE234-E785-42A2-BDCA-788A0AD47215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53D39BB-23A6-4511-9C26-9073DEB81A31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图像</a:t>
          </a:r>
          <a:r>
            <a:rPr lang="en-US" altLang="zh-CN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视频处理</a:t>
          </a:r>
        </a:p>
      </dgm:t>
    </dgm:pt>
    <dgm:pt modelId="{51162D14-9996-474D-A12C-79B77CF15F7C}" type="parTrans" cxnId="{10E697EF-A54F-46DF-B101-597218D6B610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8FBE6A8-B2AC-456B-A122-B6A659AF807F}" type="sibTrans" cxnId="{10E697EF-A54F-46DF-B101-597218D6B610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143B984-38E3-47F8-A5C9-D52219780918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网络应用</a:t>
          </a:r>
        </a:p>
      </dgm:t>
    </dgm:pt>
    <dgm:pt modelId="{BF5A1BCD-5D57-427A-A634-87C2A091A6A9}" type="parTrans" cxnId="{750D78C3-6016-4315-840F-34A845303563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DC4723D-C3E0-4820-8915-BCD1CF7DB1AF}" type="sibTrans" cxnId="{750D78C3-6016-4315-840F-34A845303563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267AAAC-37C8-434E-A790-237701101380}" type="pres">
      <dgm:prSet presAssocID="{9030AC87-493D-4A14-8FF7-4848F185250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1AFA3B-28EA-42BB-90B3-2028762313C9}" type="pres">
      <dgm:prSet presAssocID="{B66D488E-4381-4D06-B25C-E3B745672B29}" presName="centerShape" presStyleLbl="node0" presStyleIdx="0" presStyleCnt="1" custScaleX="116554" custScaleY="47515" custLinFactNeighborY="-8878"/>
      <dgm:spPr/>
    </dgm:pt>
    <dgm:pt modelId="{40520B1C-B923-46F6-9B1D-2E7FE56096CA}" type="pres">
      <dgm:prSet presAssocID="{D7741FD0-D9B0-4D55-9605-2D9D6E6EA523}" presName="parTrans" presStyleLbl="bgSibTrans2D1" presStyleIdx="0" presStyleCnt="3"/>
      <dgm:spPr/>
    </dgm:pt>
    <dgm:pt modelId="{47EA1AA1-4EE7-40DC-9D32-598C0E8D7925}" type="pres">
      <dgm:prSet presAssocID="{9720E509-9877-47B5-AFF5-757F57F85CF1}" presName="node" presStyleLbl="node1" presStyleIdx="0" presStyleCnt="3" custScaleY="47738" custRadScaleRad="118888" custRadScaleInc="-43134">
        <dgm:presLayoutVars>
          <dgm:bulletEnabled val="1"/>
        </dgm:presLayoutVars>
      </dgm:prSet>
      <dgm:spPr/>
    </dgm:pt>
    <dgm:pt modelId="{2B8E6577-A3C8-4000-8121-7E8EB17F12B7}" type="pres">
      <dgm:prSet presAssocID="{51162D14-9996-474D-A12C-79B77CF15F7C}" presName="parTrans" presStyleLbl="bgSibTrans2D1" presStyleIdx="1" presStyleCnt="3"/>
      <dgm:spPr/>
    </dgm:pt>
    <dgm:pt modelId="{C00CAC0A-451C-46AB-A1ED-F4DEB60FECAA}" type="pres">
      <dgm:prSet presAssocID="{F53D39BB-23A6-4511-9C26-9073DEB81A31}" presName="node" presStyleLbl="node1" presStyleIdx="1" presStyleCnt="3" custScaleX="124387" custScaleY="47738" custRadScaleRad="98170" custRadScaleInc="1913">
        <dgm:presLayoutVars>
          <dgm:bulletEnabled val="1"/>
        </dgm:presLayoutVars>
      </dgm:prSet>
      <dgm:spPr/>
    </dgm:pt>
    <dgm:pt modelId="{E8023A37-8BD5-4B97-A2B5-1C1B9EED4BC3}" type="pres">
      <dgm:prSet presAssocID="{BF5A1BCD-5D57-427A-A634-87C2A091A6A9}" presName="parTrans" presStyleLbl="bgSibTrans2D1" presStyleIdx="2" presStyleCnt="3"/>
      <dgm:spPr/>
    </dgm:pt>
    <dgm:pt modelId="{5129A4B4-9A69-456A-8C7C-C0F8F75D6CD3}" type="pres">
      <dgm:prSet presAssocID="{6143B984-38E3-47F8-A5C9-D52219780918}" presName="node" presStyleLbl="node1" presStyleIdx="2" presStyleCnt="3" custScaleX="124430" custScaleY="47738" custRadScaleRad="121843" custRadScaleInc="43506">
        <dgm:presLayoutVars>
          <dgm:bulletEnabled val="1"/>
        </dgm:presLayoutVars>
      </dgm:prSet>
      <dgm:spPr/>
    </dgm:pt>
  </dgm:ptLst>
  <dgm:cxnLst>
    <dgm:cxn modelId="{A678851E-A5DE-4CD2-BED0-18491ADD2956}" type="presOf" srcId="{51162D14-9996-474D-A12C-79B77CF15F7C}" destId="{2B8E6577-A3C8-4000-8121-7E8EB17F12B7}" srcOrd="0" destOrd="0" presId="urn:microsoft.com/office/officeart/2005/8/layout/radial4"/>
    <dgm:cxn modelId="{ABDDE234-E785-42A2-BDCA-788A0AD47215}" srcId="{B66D488E-4381-4D06-B25C-E3B745672B29}" destId="{9720E509-9877-47B5-AFF5-757F57F85CF1}" srcOrd="0" destOrd="0" parTransId="{D7741FD0-D9B0-4D55-9605-2D9D6E6EA523}" sibTransId="{92DFC8C0-2AE8-4178-BC8E-EA8E8535C502}"/>
    <dgm:cxn modelId="{8546256D-1956-45B6-A26F-50D7D9D14342}" type="presOf" srcId="{D7741FD0-D9B0-4D55-9605-2D9D6E6EA523}" destId="{40520B1C-B923-46F6-9B1D-2E7FE56096CA}" srcOrd="0" destOrd="0" presId="urn:microsoft.com/office/officeart/2005/8/layout/radial4"/>
    <dgm:cxn modelId="{0F7D6C5A-B091-46A0-AD38-76E06B2E9EB7}" type="presOf" srcId="{9030AC87-493D-4A14-8FF7-4848F185250F}" destId="{B267AAAC-37C8-434E-A790-237701101380}" srcOrd="0" destOrd="0" presId="urn:microsoft.com/office/officeart/2005/8/layout/radial4"/>
    <dgm:cxn modelId="{058E6B7B-5375-464B-A7AC-40F1B0451C90}" type="presOf" srcId="{6143B984-38E3-47F8-A5C9-D52219780918}" destId="{5129A4B4-9A69-456A-8C7C-C0F8F75D6CD3}" srcOrd="0" destOrd="0" presId="urn:microsoft.com/office/officeart/2005/8/layout/radial4"/>
    <dgm:cxn modelId="{44270282-2FC3-4226-9BA4-41CCAD8CEE3A}" type="presOf" srcId="{B66D488E-4381-4D06-B25C-E3B745672B29}" destId="{3C1AFA3B-28EA-42BB-90B3-2028762313C9}" srcOrd="0" destOrd="0" presId="urn:microsoft.com/office/officeart/2005/8/layout/radial4"/>
    <dgm:cxn modelId="{BAFDB797-6D57-450A-8FEC-8C176F99D2E4}" type="presOf" srcId="{BF5A1BCD-5D57-427A-A634-87C2A091A6A9}" destId="{E8023A37-8BD5-4B97-A2B5-1C1B9EED4BC3}" srcOrd="0" destOrd="0" presId="urn:microsoft.com/office/officeart/2005/8/layout/radial4"/>
    <dgm:cxn modelId="{ABBE889F-4CA4-4C9A-A3E5-B094F7B7AB66}" type="presOf" srcId="{9720E509-9877-47B5-AFF5-757F57F85CF1}" destId="{47EA1AA1-4EE7-40DC-9D32-598C0E8D7925}" srcOrd="0" destOrd="0" presId="urn:microsoft.com/office/officeart/2005/8/layout/radial4"/>
    <dgm:cxn modelId="{D7CE0FA4-21B7-4BC4-869F-317EC06C4727}" srcId="{9030AC87-493D-4A14-8FF7-4848F185250F}" destId="{B66D488E-4381-4D06-B25C-E3B745672B29}" srcOrd="0" destOrd="0" parTransId="{4623D7E8-6C24-4A54-B9B5-FCC5A3FC8502}" sibTransId="{2441D974-2B34-4DBF-A60B-662DB130CC2A}"/>
    <dgm:cxn modelId="{F4F47BAC-4DD8-4A1C-B3A2-D7A3A8F55B62}" type="presOf" srcId="{F53D39BB-23A6-4511-9C26-9073DEB81A31}" destId="{C00CAC0A-451C-46AB-A1ED-F4DEB60FECAA}" srcOrd="0" destOrd="0" presId="urn:microsoft.com/office/officeart/2005/8/layout/radial4"/>
    <dgm:cxn modelId="{750D78C3-6016-4315-840F-34A845303563}" srcId="{B66D488E-4381-4D06-B25C-E3B745672B29}" destId="{6143B984-38E3-47F8-A5C9-D52219780918}" srcOrd="2" destOrd="0" parTransId="{BF5A1BCD-5D57-427A-A634-87C2A091A6A9}" sibTransId="{7DC4723D-C3E0-4820-8915-BCD1CF7DB1AF}"/>
    <dgm:cxn modelId="{10E697EF-A54F-46DF-B101-597218D6B610}" srcId="{B66D488E-4381-4D06-B25C-E3B745672B29}" destId="{F53D39BB-23A6-4511-9C26-9073DEB81A31}" srcOrd="1" destOrd="0" parTransId="{51162D14-9996-474D-A12C-79B77CF15F7C}" sibTransId="{68FBE6A8-B2AC-456B-A122-B6A659AF807F}"/>
    <dgm:cxn modelId="{0C8108A4-087C-4853-A706-0FE0E404BB6B}" type="presParOf" srcId="{B267AAAC-37C8-434E-A790-237701101380}" destId="{3C1AFA3B-28EA-42BB-90B3-2028762313C9}" srcOrd="0" destOrd="0" presId="urn:microsoft.com/office/officeart/2005/8/layout/radial4"/>
    <dgm:cxn modelId="{BA62395B-07DF-4445-934F-F9DCC5D6D777}" type="presParOf" srcId="{B267AAAC-37C8-434E-A790-237701101380}" destId="{40520B1C-B923-46F6-9B1D-2E7FE56096CA}" srcOrd="1" destOrd="0" presId="urn:microsoft.com/office/officeart/2005/8/layout/radial4"/>
    <dgm:cxn modelId="{0E590D0D-8AEB-4FB0-BEE3-65A1C8242D98}" type="presParOf" srcId="{B267AAAC-37C8-434E-A790-237701101380}" destId="{47EA1AA1-4EE7-40DC-9D32-598C0E8D7925}" srcOrd="2" destOrd="0" presId="urn:microsoft.com/office/officeart/2005/8/layout/radial4"/>
    <dgm:cxn modelId="{7B90E5A2-DCF4-49C0-9E8F-A21A87145FC9}" type="presParOf" srcId="{B267AAAC-37C8-434E-A790-237701101380}" destId="{2B8E6577-A3C8-4000-8121-7E8EB17F12B7}" srcOrd="3" destOrd="0" presId="urn:microsoft.com/office/officeart/2005/8/layout/radial4"/>
    <dgm:cxn modelId="{204F05DA-7D0A-4E92-98CD-661CFCA66A4F}" type="presParOf" srcId="{B267AAAC-37C8-434E-A790-237701101380}" destId="{C00CAC0A-451C-46AB-A1ED-F4DEB60FECAA}" srcOrd="4" destOrd="0" presId="urn:microsoft.com/office/officeart/2005/8/layout/radial4"/>
    <dgm:cxn modelId="{32880396-C999-4CF3-946A-F8BDF947ABE4}" type="presParOf" srcId="{B267AAAC-37C8-434E-A790-237701101380}" destId="{E8023A37-8BD5-4B97-A2B5-1C1B9EED4BC3}" srcOrd="5" destOrd="0" presId="urn:microsoft.com/office/officeart/2005/8/layout/radial4"/>
    <dgm:cxn modelId="{E65AC3DE-0AEA-4323-AE65-9CD89516E606}" type="presParOf" srcId="{B267AAAC-37C8-434E-A790-237701101380}" destId="{5129A4B4-9A69-456A-8C7C-C0F8F75D6CD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30AC87-493D-4A14-8FF7-4848F185250F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66D488E-4381-4D06-B25C-E3B745672B29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研究方向</a:t>
          </a:r>
        </a:p>
      </dgm:t>
    </dgm:pt>
    <dgm:pt modelId="{4623D7E8-6C24-4A54-B9B5-FCC5A3FC8502}" type="par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441D974-2B34-4DBF-A60B-662DB130CC2A}" type="sib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720E509-9877-47B5-AFF5-757F57F85CF1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图形计算</a:t>
          </a:r>
        </a:p>
      </dgm:t>
    </dgm:pt>
    <dgm:pt modelId="{D7741FD0-D9B0-4D55-9605-2D9D6E6EA523}" type="parTrans" cxnId="{ABDDE234-E785-42A2-BDCA-788A0AD47215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2DFC8C0-2AE8-4178-BC8E-EA8E8535C502}" type="sibTrans" cxnId="{ABDDE234-E785-42A2-BDCA-788A0AD47215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53D39BB-23A6-4511-9C26-9073DEB81A31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图像</a:t>
          </a:r>
          <a:r>
            <a:rPr lang="en-US" altLang="zh-CN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视频处理</a:t>
          </a:r>
        </a:p>
      </dgm:t>
    </dgm:pt>
    <dgm:pt modelId="{51162D14-9996-474D-A12C-79B77CF15F7C}" type="parTrans" cxnId="{10E697EF-A54F-46DF-B101-597218D6B610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8FBE6A8-B2AC-456B-A122-B6A659AF807F}" type="sibTrans" cxnId="{10E697EF-A54F-46DF-B101-597218D6B610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143B984-38E3-47F8-A5C9-D52219780918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网络应用</a:t>
          </a:r>
        </a:p>
      </dgm:t>
    </dgm:pt>
    <dgm:pt modelId="{BF5A1BCD-5D57-427A-A634-87C2A091A6A9}" type="parTrans" cxnId="{750D78C3-6016-4315-840F-34A845303563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DC4723D-C3E0-4820-8915-BCD1CF7DB1AF}" type="sibTrans" cxnId="{750D78C3-6016-4315-840F-34A845303563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267AAAC-37C8-434E-A790-237701101380}" type="pres">
      <dgm:prSet presAssocID="{9030AC87-493D-4A14-8FF7-4848F185250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1AFA3B-28EA-42BB-90B3-2028762313C9}" type="pres">
      <dgm:prSet presAssocID="{B66D488E-4381-4D06-B25C-E3B745672B29}" presName="centerShape" presStyleLbl="node0" presStyleIdx="0" presStyleCnt="1" custScaleX="116554" custScaleY="47515" custLinFactNeighborY="-8878"/>
      <dgm:spPr/>
    </dgm:pt>
    <dgm:pt modelId="{40520B1C-B923-46F6-9B1D-2E7FE56096CA}" type="pres">
      <dgm:prSet presAssocID="{D7741FD0-D9B0-4D55-9605-2D9D6E6EA523}" presName="parTrans" presStyleLbl="bgSibTrans2D1" presStyleIdx="0" presStyleCnt="3"/>
      <dgm:spPr/>
    </dgm:pt>
    <dgm:pt modelId="{47EA1AA1-4EE7-40DC-9D32-598C0E8D7925}" type="pres">
      <dgm:prSet presAssocID="{9720E509-9877-47B5-AFF5-757F57F85CF1}" presName="node" presStyleLbl="node1" presStyleIdx="0" presStyleCnt="3" custScaleY="47738" custRadScaleRad="118888" custRadScaleInc="-43134">
        <dgm:presLayoutVars>
          <dgm:bulletEnabled val="1"/>
        </dgm:presLayoutVars>
      </dgm:prSet>
      <dgm:spPr/>
    </dgm:pt>
    <dgm:pt modelId="{2B8E6577-A3C8-4000-8121-7E8EB17F12B7}" type="pres">
      <dgm:prSet presAssocID="{51162D14-9996-474D-A12C-79B77CF15F7C}" presName="parTrans" presStyleLbl="bgSibTrans2D1" presStyleIdx="1" presStyleCnt="3"/>
      <dgm:spPr/>
    </dgm:pt>
    <dgm:pt modelId="{C00CAC0A-451C-46AB-A1ED-F4DEB60FECAA}" type="pres">
      <dgm:prSet presAssocID="{F53D39BB-23A6-4511-9C26-9073DEB81A31}" presName="node" presStyleLbl="node1" presStyleIdx="1" presStyleCnt="3" custScaleX="124387" custScaleY="47738" custRadScaleRad="98170" custRadScaleInc="1913">
        <dgm:presLayoutVars>
          <dgm:bulletEnabled val="1"/>
        </dgm:presLayoutVars>
      </dgm:prSet>
      <dgm:spPr/>
    </dgm:pt>
    <dgm:pt modelId="{E8023A37-8BD5-4B97-A2B5-1C1B9EED4BC3}" type="pres">
      <dgm:prSet presAssocID="{BF5A1BCD-5D57-427A-A634-87C2A091A6A9}" presName="parTrans" presStyleLbl="bgSibTrans2D1" presStyleIdx="2" presStyleCnt="3"/>
      <dgm:spPr/>
    </dgm:pt>
    <dgm:pt modelId="{5129A4B4-9A69-456A-8C7C-C0F8F75D6CD3}" type="pres">
      <dgm:prSet presAssocID="{6143B984-38E3-47F8-A5C9-D52219780918}" presName="node" presStyleLbl="node1" presStyleIdx="2" presStyleCnt="3" custScaleX="124430" custScaleY="47738" custRadScaleRad="121843" custRadScaleInc="43506">
        <dgm:presLayoutVars>
          <dgm:bulletEnabled val="1"/>
        </dgm:presLayoutVars>
      </dgm:prSet>
      <dgm:spPr/>
    </dgm:pt>
  </dgm:ptLst>
  <dgm:cxnLst>
    <dgm:cxn modelId="{A678851E-A5DE-4CD2-BED0-18491ADD2956}" type="presOf" srcId="{51162D14-9996-474D-A12C-79B77CF15F7C}" destId="{2B8E6577-A3C8-4000-8121-7E8EB17F12B7}" srcOrd="0" destOrd="0" presId="urn:microsoft.com/office/officeart/2005/8/layout/radial4"/>
    <dgm:cxn modelId="{ABDDE234-E785-42A2-BDCA-788A0AD47215}" srcId="{B66D488E-4381-4D06-B25C-E3B745672B29}" destId="{9720E509-9877-47B5-AFF5-757F57F85CF1}" srcOrd="0" destOrd="0" parTransId="{D7741FD0-D9B0-4D55-9605-2D9D6E6EA523}" sibTransId="{92DFC8C0-2AE8-4178-BC8E-EA8E8535C502}"/>
    <dgm:cxn modelId="{8546256D-1956-45B6-A26F-50D7D9D14342}" type="presOf" srcId="{D7741FD0-D9B0-4D55-9605-2D9D6E6EA523}" destId="{40520B1C-B923-46F6-9B1D-2E7FE56096CA}" srcOrd="0" destOrd="0" presId="urn:microsoft.com/office/officeart/2005/8/layout/radial4"/>
    <dgm:cxn modelId="{0F7D6C5A-B091-46A0-AD38-76E06B2E9EB7}" type="presOf" srcId="{9030AC87-493D-4A14-8FF7-4848F185250F}" destId="{B267AAAC-37C8-434E-A790-237701101380}" srcOrd="0" destOrd="0" presId="urn:microsoft.com/office/officeart/2005/8/layout/radial4"/>
    <dgm:cxn modelId="{058E6B7B-5375-464B-A7AC-40F1B0451C90}" type="presOf" srcId="{6143B984-38E3-47F8-A5C9-D52219780918}" destId="{5129A4B4-9A69-456A-8C7C-C0F8F75D6CD3}" srcOrd="0" destOrd="0" presId="urn:microsoft.com/office/officeart/2005/8/layout/radial4"/>
    <dgm:cxn modelId="{44270282-2FC3-4226-9BA4-41CCAD8CEE3A}" type="presOf" srcId="{B66D488E-4381-4D06-B25C-E3B745672B29}" destId="{3C1AFA3B-28EA-42BB-90B3-2028762313C9}" srcOrd="0" destOrd="0" presId="urn:microsoft.com/office/officeart/2005/8/layout/radial4"/>
    <dgm:cxn modelId="{BAFDB797-6D57-450A-8FEC-8C176F99D2E4}" type="presOf" srcId="{BF5A1BCD-5D57-427A-A634-87C2A091A6A9}" destId="{E8023A37-8BD5-4B97-A2B5-1C1B9EED4BC3}" srcOrd="0" destOrd="0" presId="urn:microsoft.com/office/officeart/2005/8/layout/radial4"/>
    <dgm:cxn modelId="{ABBE889F-4CA4-4C9A-A3E5-B094F7B7AB66}" type="presOf" srcId="{9720E509-9877-47B5-AFF5-757F57F85CF1}" destId="{47EA1AA1-4EE7-40DC-9D32-598C0E8D7925}" srcOrd="0" destOrd="0" presId="urn:microsoft.com/office/officeart/2005/8/layout/radial4"/>
    <dgm:cxn modelId="{D7CE0FA4-21B7-4BC4-869F-317EC06C4727}" srcId="{9030AC87-493D-4A14-8FF7-4848F185250F}" destId="{B66D488E-4381-4D06-B25C-E3B745672B29}" srcOrd="0" destOrd="0" parTransId="{4623D7E8-6C24-4A54-B9B5-FCC5A3FC8502}" sibTransId="{2441D974-2B34-4DBF-A60B-662DB130CC2A}"/>
    <dgm:cxn modelId="{F4F47BAC-4DD8-4A1C-B3A2-D7A3A8F55B62}" type="presOf" srcId="{F53D39BB-23A6-4511-9C26-9073DEB81A31}" destId="{C00CAC0A-451C-46AB-A1ED-F4DEB60FECAA}" srcOrd="0" destOrd="0" presId="urn:microsoft.com/office/officeart/2005/8/layout/radial4"/>
    <dgm:cxn modelId="{750D78C3-6016-4315-840F-34A845303563}" srcId="{B66D488E-4381-4D06-B25C-E3B745672B29}" destId="{6143B984-38E3-47F8-A5C9-D52219780918}" srcOrd="2" destOrd="0" parTransId="{BF5A1BCD-5D57-427A-A634-87C2A091A6A9}" sibTransId="{7DC4723D-C3E0-4820-8915-BCD1CF7DB1AF}"/>
    <dgm:cxn modelId="{10E697EF-A54F-46DF-B101-597218D6B610}" srcId="{B66D488E-4381-4D06-B25C-E3B745672B29}" destId="{F53D39BB-23A6-4511-9C26-9073DEB81A31}" srcOrd="1" destOrd="0" parTransId="{51162D14-9996-474D-A12C-79B77CF15F7C}" sibTransId="{68FBE6A8-B2AC-456B-A122-B6A659AF807F}"/>
    <dgm:cxn modelId="{0C8108A4-087C-4853-A706-0FE0E404BB6B}" type="presParOf" srcId="{B267AAAC-37C8-434E-A790-237701101380}" destId="{3C1AFA3B-28EA-42BB-90B3-2028762313C9}" srcOrd="0" destOrd="0" presId="urn:microsoft.com/office/officeart/2005/8/layout/radial4"/>
    <dgm:cxn modelId="{BA62395B-07DF-4445-934F-F9DCC5D6D777}" type="presParOf" srcId="{B267AAAC-37C8-434E-A790-237701101380}" destId="{40520B1C-B923-46F6-9B1D-2E7FE56096CA}" srcOrd="1" destOrd="0" presId="urn:microsoft.com/office/officeart/2005/8/layout/radial4"/>
    <dgm:cxn modelId="{0E590D0D-8AEB-4FB0-BEE3-65A1C8242D98}" type="presParOf" srcId="{B267AAAC-37C8-434E-A790-237701101380}" destId="{47EA1AA1-4EE7-40DC-9D32-598C0E8D7925}" srcOrd="2" destOrd="0" presId="urn:microsoft.com/office/officeart/2005/8/layout/radial4"/>
    <dgm:cxn modelId="{7B90E5A2-DCF4-49C0-9E8F-A21A87145FC9}" type="presParOf" srcId="{B267AAAC-37C8-434E-A790-237701101380}" destId="{2B8E6577-A3C8-4000-8121-7E8EB17F12B7}" srcOrd="3" destOrd="0" presId="urn:microsoft.com/office/officeart/2005/8/layout/radial4"/>
    <dgm:cxn modelId="{204F05DA-7D0A-4E92-98CD-661CFCA66A4F}" type="presParOf" srcId="{B267AAAC-37C8-434E-A790-237701101380}" destId="{C00CAC0A-451C-46AB-A1ED-F4DEB60FECAA}" srcOrd="4" destOrd="0" presId="urn:microsoft.com/office/officeart/2005/8/layout/radial4"/>
    <dgm:cxn modelId="{32880396-C999-4CF3-946A-F8BDF947ABE4}" type="presParOf" srcId="{B267AAAC-37C8-434E-A790-237701101380}" destId="{E8023A37-8BD5-4B97-A2B5-1C1B9EED4BC3}" srcOrd="5" destOrd="0" presId="urn:microsoft.com/office/officeart/2005/8/layout/radial4"/>
    <dgm:cxn modelId="{E65AC3DE-0AEA-4323-AE65-9CD89516E606}" type="presParOf" srcId="{B267AAAC-37C8-434E-A790-237701101380}" destId="{5129A4B4-9A69-456A-8C7C-C0F8F75D6CD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30AC87-493D-4A14-8FF7-4848F185250F}" type="doc">
      <dgm:prSet loTypeId="urn:microsoft.com/office/officeart/2005/8/layout/radial4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66D488E-4381-4D06-B25C-E3B745672B29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研究方向</a:t>
          </a:r>
        </a:p>
      </dgm:t>
    </dgm:pt>
    <dgm:pt modelId="{4623D7E8-6C24-4A54-B9B5-FCC5A3FC8502}" type="par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2441D974-2B34-4DBF-A60B-662DB130CC2A}" type="sibTrans" cxnId="{D7CE0FA4-21B7-4BC4-869F-317EC06C4727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720E509-9877-47B5-AFF5-757F57F85CF1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图形计算</a:t>
          </a:r>
        </a:p>
      </dgm:t>
    </dgm:pt>
    <dgm:pt modelId="{D7741FD0-D9B0-4D55-9605-2D9D6E6EA523}" type="parTrans" cxnId="{ABDDE234-E785-42A2-BDCA-788A0AD47215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92DFC8C0-2AE8-4178-BC8E-EA8E8535C502}" type="sibTrans" cxnId="{ABDDE234-E785-42A2-BDCA-788A0AD47215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F53D39BB-23A6-4511-9C26-9073DEB81A31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图像</a:t>
          </a:r>
          <a:r>
            <a:rPr lang="en-US" altLang="zh-CN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视频处理</a:t>
          </a:r>
        </a:p>
      </dgm:t>
    </dgm:pt>
    <dgm:pt modelId="{51162D14-9996-474D-A12C-79B77CF15F7C}" type="parTrans" cxnId="{10E697EF-A54F-46DF-B101-597218D6B610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8FBE6A8-B2AC-456B-A122-B6A659AF807F}" type="sibTrans" cxnId="{10E697EF-A54F-46DF-B101-597218D6B610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6143B984-38E3-47F8-A5C9-D52219780918}">
      <dgm:prSet phldrT="[文本]" custT="1"/>
      <dgm:spPr/>
      <dgm:t>
        <a:bodyPr/>
        <a:lstStyle/>
        <a:p>
          <a:r>
            <a: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网络应用</a:t>
          </a:r>
        </a:p>
      </dgm:t>
    </dgm:pt>
    <dgm:pt modelId="{BF5A1BCD-5D57-427A-A634-87C2A091A6A9}" type="parTrans" cxnId="{750D78C3-6016-4315-840F-34A845303563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7DC4723D-C3E0-4820-8915-BCD1CF7DB1AF}" type="sibTrans" cxnId="{750D78C3-6016-4315-840F-34A845303563}">
      <dgm:prSet/>
      <dgm:spPr/>
      <dgm:t>
        <a:bodyPr/>
        <a:lstStyle/>
        <a:p>
          <a:endParaRPr lang="zh-CN" altLang="en-US" sz="2400" b="1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267AAAC-37C8-434E-A790-237701101380}" type="pres">
      <dgm:prSet presAssocID="{9030AC87-493D-4A14-8FF7-4848F185250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1AFA3B-28EA-42BB-90B3-2028762313C9}" type="pres">
      <dgm:prSet presAssocID="{B66D488E-4381-4D06-B25C-E3B745672B29}" presName="centerShape" presStyleLbl="node0" presStyleIdx="0" presStyleCnt="1" custScaleX="116554" custScaleY="47515" custLinFactNeighborY="-8878"/>
      <dgm:spPr/>
    </dgm:pt>
    <dgm:pt modelId="{40520B1C-B923-46F6-9B1D-2E7FE56096CA}" type="pres">
      <dgm:prSet presAssocID="{D7741FD0-D9B0-4D55-9605-2D9D6E6EA523}" presName="parTrans" presStyleLbl="bgSibTrans2D1" presStyleIdx="0" presStyleCnt="3"/>
      <dgm:spPr/>
    </dgm:pt>
    <dgm:pt modelId="{47EA1AA1-4EE7-40DC-9D32-598C0E8D7925}" type="pres">
      <dgm:prSet presAssocID="{9720E509-9877-47B5-AFF5-757F57F85CF1}" presName="node" presStyleLbl="node1" presStyleIdx="0" presStyleCnt="3" custScaleY="47738" custRadScaleRad="118888" custRadScaleInc="-43134">
        <dgm:presLayoutVars>
          <dgm:bulletEnabled val="1"/>
        </dgm:presLayoutVars>
      </dgm:prSet>
      <dgm:spPr/>
    </dgm:pt>
    <dgm:pt modelId="{2B8E6577-A3C8-4000-8121-7E8EB17F12B7}" type="pres">
      <dgm:prSet presAssocID="{51162D14-9996-474D-A12C-79B77CF15F7C}" presName="parTrans" presStyleLbl="bgSibTrans2D1" presStyleIdx="1" presStyleCnt="3"/>
      <dgm:spPr/>
    </dgm:pt>
    <dgm:pt modelId="{C00CAC0A-451C-46AB-A1ED-F4DEB60FECAA}" type="pres">
      <dgm:prSet presAssocID="{F53D39BB-23A6-4511-9C26-9073DEB81A31}" presName="node" presStyleLbl="node1" presStyleIdx="1" presStyleCnt="3" custScaleX="124387" custScaleY="47738" custRadScaleRad="98170" custRadScaleInc="1913">
        <dgm:presLayoutVars>
          <dgm:bulletEnabled val="1"/>
        </dgm:presLayoutVars>
      </dgm:prSet>
      <dgm:spPr/>
    </dgm:pt>
    <dgm:pt modelId="{E8023A37-8BD5-4B97-A2B5-1C1B9EED4BC3}" type="pres">
      <dgm:prSet presAssocID="{BF5A1BCD-5D57-427A-A634-87C2A091A6A9}" presName="parTrans" presStyleLbl="bgSibTrans2D1" presStyleIdx="2" presStyleCnt="3"/>
      <dgm:spPr/>
    </dgm:pt>
    <dgm:pt modelId="{5129A4B4-9A69-456A-8C7C-C0F8F75D6CD3}" type="pres">
      <dgm:prSet presAssocID="{6143B984-38E3-47F8-A5C9-D52219780918}" presName="node" presStyleLbl="node1" presStyleIdx="2" presStyleCnt="3" custScaleX="124430" custScaleY="47738" custRadScaleRad="121843" custRadScaleInc="43506">
        <dgm:presLayoutVars>
          <dgm:bulletEnabled val="1"/>
        </dgm:presLayoutVars>
      </dgm:prSet>
      <dgm:spPr/>
    </dgm:pt>
  </dgm:ptLst>
  <dgm:cxnLst>
    <dgm:cxn modelId="{A678851E-A5DE-4CD2-BED0-18491ADD2956}" type="presOf" srcId="{51162D14-9996-474D-A12C-79B77CF15F7C}" destId="{2B8E6577-A3C8-4000-8121-7E8EB17F12B7}" srcOrd="0" destOrd="0" presId="urn:microsoft.com/office/officeart/2005/8/layout/radial4"/>
    <dgm:cxn modelId="{ABDDE234-E785-42A2-BDCA-788A0AD47215}" srcId="{B66D488E-4381-4D06-B25C-E3B745672B29}" destId="{9720E509-9877-47B5-AFF5-757F57F85CF1}" srcOrd="0" destOrd="0" parTransId="{D7741FD0-D9B0-4D55-9605-2D9D6E6EA523}" sibTransId="{92DFC8C0-2AE8-4178-BC8E-EA8E8535C502}"/>
    <dgm:cxn modelId="{8546256D-1956-45B6-A26F-50D7D9D14342}" type="presOf" srcId="{D7741FD0-D9B0-4D55-9605-2D9D6E6EA523}" destId="{40520B1C-B923-46F6-9B1D-2E7FE56096CA}" srcOrd="0" destOrd="0" presId="urn:microsoft.com/office/officeart/2005/8/layout/radial4"/>
    <dgm:cxn modelId="{0F7D6C5A-B091-46A0-AD38-76E06B2E9EB7}" type="presOf" srcId="{9030AC87-493D-4A14-8FF7-4848F185250F}" destId="{B267AAAC-37C8-434E-A790-237701101380}" srcOrd="0" destOrd="0" presId="urn:microsoft.com/office/officeart/2005/8/layout/radial4"/>
    <dgm:cxn modelId="{058E6B7B-5375-464B-A7AC-40F1B0451C90}" type="presOf" srcId="{6143B984-38E3-47F8-A5C9-D52219780918}" destId="{5129A4B4-9A69-456A-8C7C-C0F8F75D6CD3}" srcOrd="0" destOrd="0" presId="urn:microsoft.com/office/officeart/2005/8/layout/radial4"/>
    <dgm:cxn modelId="{44270282-2FC3-4226-9BA4-41CCAD8CEE3A}" type="presOf" srcId="{B66D488E-4381-4D06-B25C-E3B745672B29}" destId="{3C1AFA3B-28EA-42BB-90B3-2028762313C9}" srcOrd="0" destOrd="0" presId="urn:microsoft.com/office/officeart/2005/8/layout/radial4"/>
    <dgm:cxn modelId="{BAFDB797-6D57-450A-8FEC-8C176F99D2E4}" type="presOf" srcId="{BF5A1BCD-5D57-427A-A634-87C2A091A6A9}" destId="{E8023A37-8BD5-4B97-A2B5-1C1B9EED4BC3}" srcOrd="0" destOrd="0" presId="urn:microsoft.com/office/officeart/2005/8/layout/radial4"/>
    <dgm:cxn modelId="{ABBE889F-4CA4-4C9A-A3E5-B094F7B7AB66}" type="presOf" srcId="{9720E509-9877-47B5-AFF5-757F57F85CF1}" destId="{47EA1AA1-4EE7-40DC-9D32-598C0E8D7925}" srcOrd="0" destOrd="0" presId="urn:microsoft.com/office/officeart/2005/8/layout/radial4"/>
    <dgm:cxn modelId="{D7CE0FA4-21B7-4BC4-869F-317EC06C4727}" srcId="{9030AC87-493D-4A14-8FF7-4848F185250F}" destId="{B66D488E-4381-4D06-B25C-E3B745672B29}" srcOrd="0" destOrd="0" parTransId="{4623D7E8-6C24-4A54-B9B5-FCC5A3FC8502}" sibTransId="{2441D974-2B34-4DBF-A60B-662DB130CC2A}"/>
    <dgm:cxn modelId="{F4F47BAC-4DD8-4A1C-B3A2-D7A3A8F55B62}" type="presOf" srcId="{F53D39BB-23A6-4511-9C26-9073DEB81A31}" destId="{C00CAC0A-451C-46AB-A1ED-F4DEB60FECAA}" srcOrd="0" destOrd="0" presId="urn:microsoft.com/office/officeart/2005/8/layout/radial4"/>
    <dgm:cxn modelId="{750D78C3-6016-4315-840F-34A845303563}" srcId="{B66D488E-4381-4D06-B25C-E3B745672B29}" destId="{6143B984-38E3-47F8-A5C9-D52219780918}" srcOrd="2" destOrd="0" parTransId="{BF5A1BCD-5D57-427A-A634-87C2A091A6A9}" sibTransId="{7DC4723D-C3E0-4820-8915-BCD1CF7DB1AF}"/>
    <dgm:cxn modelId="{10E697EF-A54F-46DF-B101-597218D6B610}" srcId="{B66D488E-4381-4D06-B25C-E3B745672B29}" destId="{F53D39BB-23A6-4511-9C26-9073DEB81A31}" srcOrd="1" destOrd="0" parTransId="{51162D14-9996-474D-A12C-79B77CF15F7C}" sibTransId="{68FBE6A8-B2AC-456B-A122-B6A659AF807F}"/>
    <dgm:cxn modelId="{0C8108A4-087C-4853-A706-0FE0E404BB6B}" type="presParOf" srcId="{B267AAAC-37C8-434E-A790-237701101380}" destId="{3C1AFA3B-28EA-42BB-90B3-2028762313C9}" srcOrd="0" destOrd="0" presId="urn:microsoft.com/office/officeart/2005/8/layout/radial4"/>
    <dgm:cxn modelId="{BA62395B-07DF-4445-934F-F9DCC5D6D777}" type="presParOf" srcId="{B267AAAC-37C8-434E-A790-237701101380}" destId="{40520B1C-B923-46F6-9B1D-2E7FE56096CA}" srcOrd="1" destOrd="0" presId="urn:microsoft.com/office/officeart/2005/8/layout/radial4"/>
    <dgm:cxn modelId="{0E590D0D-8AEB-4FB0-BEE3-65A1C8242D98}" type="presParOf" srcId="{B267AAAC-37C8-434E-A790-237701101380}" destId="{47EA1AA1-4EE7-40DC-9D32-598C0E8D7925}" srcOrd="2" destOrd="0" presId="urn:microsoft.com/office/officeart/2005/8/layout/radial4"/>
    <dgm:cxn modelId="{7B90E5A2-DCF4-49C0-9E8F-A21A87145FC9}" type="presParOf" srcId="{B267AAAC-37C8-434E-A790-237701101380}" destId="{2B8E6577-A3C8-4000-8121-7E8EB17F12B7}" srcOrd="3" destOrd="0" presId="urn:microsoft.com/office/officeart/2005/8/layout/radial4"/>
    <dgm:cxn modelId="{204F05DA-7D0A-4E92-98CD-661CFCA66A4F}" type="presParOf" srcId="{B267AAAC-37C8-434E-A790-237701101380}" destId="{C00CAC0A-451C-46AB-A1ED-F4DEB60FECAA}" srcOrd="4" destOrd="0" presId="urn:microsoft.com/office/officeart/2005/8/layout/radial4"/>
    <dgm:cxn modelId="{32880396-C999-4CF3-946A-F8BDF947ABE4}" type="presParOf" srcId="{B267AAAC-37C8-434E-A790-237701101380}" destId="{E8023A37-8BD5-4B97-A2B5-1C1B9EED4BC3}" srcOrd="5" destOrd="0" presId="urn:microsoft.com/office/officeart/2005/8/layout/radial4"/>
    <dgm:cxn modelId="{E65AC3DE-0AEA-4323-AE65-9CD89516E606}" type="presParOf" srcId="{B267AAAC-37C8-434E-A790-237701101380}" destId="{5129A4B4-9A69-456A-8C7C-C0F8F75D6CD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AFA3B-28EA-42BB-90B3-2028762313C9}">
      <dsp:nvSpPr>
        <dsp:cNvPr id="0" name=""/>
        <dsp:cNvSpPr/>
      </dsp:nvSpPr>
      <dsp:spPr>
        <a:xfrm>
          <a:off x="3150633" y="2323964"/>
          <a:ext cx="2159710" cy="8804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研究方向</a:t>
          </a:r>
        </a:p>
      </dsp:txBody>
      <dsp:txXfrm>
        <a:off x="3466915" y="2452901"/>
        <a:ext cx="1527146" cy="622564"/>
      </dsp:txXfrm>
    </dsp:sp>
    <dsp:sp modelId="{40520B1C-B923-46F6-9B1D-2E7FE56096CA}">
      <dsp:nvSpPr>
        <dsp:cNvPr id="0" name=""/>
        <dsp:cNvSpPr/>
      </dsp:nvSpPr>
      <dsp:spPr>
        <a:xfrm rot="10831840">
          <a:off x="1375457" y="2481462"/>
          <a:ext cx="1677842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A1AA1-4EE7-40DC-9D32-598C0E8D7925}">
      <dsp:nvSpPr>
        <dsp:cNvPr id="0" name=""/>
        <dsp:cNvSpPr/>
      </dsp:nvSpPr>
      <dsp:spPr>
        <a:xfrm>
          <a:off x="495332" y="2401603"/>
          <a:ext cx="176032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图形计算</a:t>
          </a:r>
        </a:p>
      </dsp:txBody>
      <dsp:txXfrm>
        <a:off x="515022" y="2421293"/>
        <a:ext cx="1720941" cy="632893"/>
      </dsp:txXfrm>
    </dsp:sp>
    <dsp:sp modelId="{2B8E6577-A3C8-4000-8121-7E8EB17F12B7}">
      <dsp:nvSpPr>
        <dsp:cNvPr id="0" name=""/>
        <dsp:cNvSpPr/>
      </dsp:nvSpPr>
      <dsp:spPr>
        <a:xfrm rot="16284073">
          <a:off x="3544697" y="1260712"/>
          <a:ext cx="1432216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0CAC0A-451C-46AB-A1ED-F4DEB60FECAA}">
      <dsp:nvSpPr>
        <dsp:cNvPr id="0" name=""/>
        <dsp:cNvSpPr/>
      </dsp:nvSpPr>
      <dsp:spPr>
        <a:xfrm>
          <a:off x="3183511" y="472729"/>
          <a:ext cx="218961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图像</a:t>
          </a:r>
          <a:r>
            <a:rPr lang="en-US" altLang="zh-CN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视频处理</a:t>
          </a:r>
        </a:p>
      </dsp:txBody>
      <dsp:txXfrm>
        <a:off x="3203201" y="492419"/>
        <a:ext cx="2150231" cy="632893"/>
      </dsp:txXfrm>
    </dsp:sp>
    <dsp:sp modelId="{E8023A37-8BD5-4B97-A2B5-1C1B9EED4BC3}">
      <dsp:nvSpPr>
        <dsp:cNvPr id="0" name=""/>
        <dsp:cNvSpPr/>
      </dsp:nvSpPr>
      <dsp:spPr>
        <a:xfrm rot="21568963">
          <a:off x="5411692" y="2481587"/>
          <a:ext cx="1746595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29A4B4-9A69-456A-8C7C-C0F8F75D6CD3}">
      <dsp:nvSpPr>
        <dsp:cNvPr id="0" name=""/>
        <dsp:cNvSpPr/>
      </dsp:nvSpPr>
      <dsp:spPr>
        <a:xfrm>
          <a:off x="6063069" y="2401614"/>
          <a:ext cx="2190367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网络应用</a:t>
          </a:r>
        </a:p>
      </dsp:txBody>
      <dsp:txXfrm>
        <a:off x="6082759" y="2421304"/>
        <a:ext cx="2150987" cy="632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AFA3B-28EA-42BB-90B3-2028762313C9}">
      <dsp:nvSpPr>
        <dsp:cNvPr id="0" name=""/>
        <dsp:cNvSpPr/>
      </dsp:nvSpPr>
      <dsp:spPr>
        <a:xfrm>
          <a:off x="3150633" y="2323964"/>
          <a:ext cx="2159710" cy="8804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研究方向</a:t>
          </a:r>
        </a:p>
      </dsp:txBody>
      <dsp:txXfrm>
        <a:off x="3466915" y="2452901"/>
        <a:ext cx="1527146" cy="622564"/>
      </dsp:txXfrm>
    </dsp:sp>
    <dsp:sp modelId="{40520B1C-B923-46F6-9B1D-2E7FE56096CA}">
      <dsp:nvSpPr>
        <dsp:cNvPr id="0" name=""/>
        <dsp:cNvSpPr/>
      </dsp:nvSpPr>
      <dsp:spPr>
        <a:xfrm rot="10831840">
          <a:off x="1375457" y="2481462"/>
          <a:ext cx="1677842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A1AA1-4EE7-40DC-9D32-598C0E8D7925}">
      <dsp:nvSpPr>
        <dsp:cNvPr id="0" name=""/>
        <dsp:cNvSpPr/>
      </dsp:nvSpPr>
      <dsp:spPr>
        <a:xfrm>
          <a:off x="495332" y="2401603"/>
          <a:ext cx="176032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图形计算</a:t>
          </a:r>
        </a:p>
      </dsp:txBody>
      <dsp:txXfrm>
        <a:off x="515022" y="2421293"/>
        <a:ext cx="1720941" cy="632893"/>
      </dsp:txXfrm>
    </dsp:sp>
    <dsp:sp modelId="{2B8E6577-A3C8-4000-8121-7E8EB17F12B7}">
      <dsp:nvSpPr>
        <dsp:cNvPr id="0" name=""/>
        <dsp:cNvSpPr/>
      </dsp:nvSpPr>
      <dsp:spPr>
        <a:xfrm rot="16284073">
          <a:off x="3544697" y="1260712"/>
          <a:ext cx="1432216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0CAC0A-451C-46AB-A1ED-F4DEB60FECAA}">
      <dsp:nvSpPr>
        <dsp:cNvPr id="0" name=""/>
        <dsp:cNvSpPr/>
      </dsp:nvSpPr>
      <dsp:spPr>
        <a:xfrm>
          <a:off x="3183511" y="472729"/>
          <a:ext cx="218961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图像</a:t>
          </a:r>
          <a:r>
            <a:rPr lang="en-US" altLang="zh-CN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视频处理</a:t>
          </a:r>
        </a:p>
      </dsp:txBody>
      <dsp:txXfrm>
        <a:off x="3203201" y="492419"/>
        <a:ext cx="2150231" cy="632893"/>
      </dsp:txXfrm>
    </dsp:sp>
    <dsp:sp modelId="{E8023A37-8BD5-4B97-A2B5-1C1B9EED4BC3}">
      <dsp:nvSpPr>
        <dsp:cNvPr id="0" name=""/>
        <dsp:cNvSpPr/>
      </dsp:nvSpPr>
      <dsp:spPr>
        <a:xfrm rot="21568963">
          <a:off x="5411692" y="2481587"/>
          <a:ext cx="1746595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29A4B4-9A69-456A-8C7C-C0F8F75D6CD3}">
      <dsp:nvSpPr>
        <dsp:cNvPr id="0" name=""/>
        <dsp:cNvSpPr/>
      </dsp:nvSpPr>
      <dsp:spPr>
        <a:xfrm>
          <a:off x="6063069" y="2401614"/>
          <a:ext cx="2190367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网络应用</a:t>
          </a:r>
        </a:p>
      </dsp:txBody>
      <dsp:txXfrm>
        <a:off x="6082759" y="2421304"/>
        <a:ext cx="2150987" cy="632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AFA3B-28EA-42BB-90B3-2028762313C9}">
      <dsp:nvSpPr>
        <dsp:cNvPr id="0" name=""/>
        <dsp:cNvSpPr/>
      </dsp:nvSpPr>
      <dsp:spPr>
        <a:xfrm>
          <a:off x="3150633" y="2323964"/>
          <a:ext cx="2159710" cy="8804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研究方向</a:t>
          </a:r>
        </a:p>
      </dsp:txBody>
      <dsp:txXfrm>
        <a:off x="3466915" y="2452901"/>
        <a:ext cx="1527146" cy="622564"/>
      </dsp:txXfrm>
    </dsp:sp>
    <dsp:sp modelId="{40520B1C-B923-46F6-9B1D-2E7FE56096CA}">
      <dsp:nvSpPr>
        <dsp:cNvPr id="0" name=""/>
        <dsp:cNvSpPr/>
      </dsp:nvSpPr>
      <dsp:spPr>
        <a:xfrm rot="10831840">
          <a:off x="1375457" y="2481462"/>
          <a:ext cx="1677842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A1AA1-4EE7-40DC-9D32-598C0E8D7925}">
      <dsp:nvSpPr>
        <dsp:cNvPr id="0" name=""/>
        <dsp:cNvSpPr/>
      </dsp:nvSpPr>
      <dsp:spPr>
        <a:xfrm>
          <a:off x="495332" y="2401603"/>
          <a:ext cx="176032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图形计算</a:t>
          </a:r>
        </a:p>
      </dsp:txBody>
      <dsp:txXfrm>
        <a:off x="515022" y="2421293"/>
        <a:ext cx="1720941" cy="632893"/>
      </dsp:txXfrm>
    </dsp:sp>
    <dsp:sp modelId="{2B8E6577-A3C8-4000-8121-7E8EB17F12B7}">
      <dsp:nvSpPr>
        <dsp:cNvPr id="0" name=""/>
        <dsp:cNvSpPr/>
      </dsp:nvSpPr>
      <dsp:spPr>
        <a:xfrm rot="16284073">
          <a:off x="3544697" y="1260712"/>
          <a:ext cx="1432216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0CAC0A-451C-46AB-A1ED-F4DEB60FECAA}">
      <dsp:nvSpPr>
        <dsp:cNvPr id="0" name=""/>
        <dsp:cNvSpPr/>
      </dsp:nvSpPr>
      <dsp:spPr>
        <a:xfrm>
          <a:off x="3183511" y="472729"/>
          <a:ext cx="218961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图像</a:t>
          </a:r>
          <a:r>
            <a:rPr lang="en-US" altLang="zh-CN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视频处理</a:t>
          </a:r>
        </a:p>
      </dsp:txBody>
      <dsp:txXfrm>
        <a:off x="3203201" y="492419"/>
        <a:ext cx="2150231" cy="632893"/>
      </dsp:txXfrm>
    </dsp:sp>
    <dsp:sp modelId="{E8023A37-8BD5-4B97-A2B5-1C1B9EED4BC3}">
      <dsp:nvSpPr>
        <dsp:cNvPr id="0" name=""/>
        <dsp:cNvSpPr/>
      </dsp:nvSpPr>
      <dsp:spPr>
        <a:xfrm rot="21568963">
          <a:off x="5411692" y="2481587"/>
          <a:ext cx="1746595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29A4B4-9A69-456A-8C7C-C0F8F75D6CD3}">
      <dsp:nvSpPr>
        <dsp:cNvPr id="0" name=""/>
        <dsp:cNvSpPr/>
      </dsp:nvSpPr>
      <dsp:spPr>
        <a:xfrm>
          <a:off x="6063069" y="2401614"/>
          <a:ext cx="2190367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网络应用</a:t>
          </a:r>
        </a:p>
      </dsp:txBody>
      <dsp:txXfrm>
        <a:off x="6082759" y="2421304"/>
        <a:ext cx="2150987" cy="632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AFA3B-28EA-42BB-90B3-2028762313C9}">
      <dsp:nvSpPr>
        <dsp:cNvPr id="0" name=""/>
        <dsp:cNvSpPr/>
      </dsp:nvSpPr>
      <dsp:spPr>
        <a:xfrm>
          <a:off x="3150633" y="2323964"/>
          <a:ext cx="2159710" cy="8804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研究方向</a:t>
          </a:r>
        </a:p>
      </dsp:txBody>
      <dsp:txXfrm>
        <a:off x="3466915" y="2452901"/>
        <a:ext cx="1527146" cy="622564"/>
      </dsp:txXfrm>
    </dsp:sp>
    <dsp:sp modelId="{40520B1C-B923-46F6-9B1D-2E7FE56096CA}">
      <dsp:nvSpPr>
        <dsp:cNvPr id="0" name=""/>
        <dsp:cNvSpPr/>
      </dsp:nvSpPr>
      <dsp:spPr>
        <a:xfrm rot="10831840">
          <a:off x="1375457" y="2481462"/>
          <a:ext cx="1677842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EA1AA1-4EE7-40DC-9D32-598C0E8D7925}">
      <dsp:nvSpPr>
        <dsp:cNvPr id="0" name=""/>
        <dsp:cNvSpPr/>
      </dsp:nvSpPr>
      <dsp:spPr>
        <a:xfrm>
          <a:off x="495332" y="2401603"/>
          <a:ext cx="176032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图形计算</a:t>
          </a:r>
        </a:p>
      </dsp:txBody>
      <dsp:txXfrm>
        <a:off x="515022" y="2421293"/>
        <a:ext cx="1720941" cy="632893"/>
      </dsp:txXfrm>
    </dsp:sp>
    <dsp:sp modelId="{2B8E6577-A3C8-4000-8121-7E8EB17F12B7}">
      <dsp:nvSpPr>
        <dsp:cNvPr id="0" name=""/>
        <dsp:cNvSpPr/>
      </dsp:nvSpPr>
      <dsp:spPr>
        <a:xfrm rot="16284073">
          <a:off x="3544697" y="1260712"/>
          <a:ext cx="1432216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0CAC0A-451C-46AB-A1ED-F4DEB60FECAA}">
      <dsp:nvSpPr>
        <dsp:cNvPr id="0" name=""/>
        <dsp:cNvSpPr/>
      </dsp:nvSpPr>
      <dsp:spPr>
        <a:xfrm>
          <a:off x="3183511" y="472729"/>
          <a:ext cx="2189611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图像</a:t>
          </a:r>
          <a:r>
            <a:rPr lang="en-US" altLang="zh-CN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+</a:t>
          </a: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视频处理</a:t>
          </a:r>
        </a:p>
      </dsp:txBody>
      <dsp:txXfrm>
        <a:off x="3203201" y="492419"/>
        <a:ext cx="2150231" cy="632893"/>
      </dsp:txXfrm>
    </dsp:sp>
    <dsp:sp modelId="{E8023A37-8BD5-4B97-A2B5-1C1B9EED4BC3}">
      <dsp:nvSpPr>
        <dsp:cNvPr id="0" name=""/>
        <dsp:cNvSpPr/>
      </dsp:nvSpPr>
      <dsp:spPr>
        <a:xfrm rot="21568963">
          <a:off x="5411692" y="2481587"/>
          <a:ext cx="1746595" cy="52809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129A4B4-9A69-456A-8C7C-C0F8F75D6CD3}">
      <dsp:nvSpPr>
        <dsp:cNvPr id="0" name=""/>
        <dsp:cNvSpPr/>
      </dsp:nvSpPr>
      <dsp:spPr>
        <a:xfrm>
          <a:off x="6063069" y="2401614"/>
          <a:ext cx="2190367" cy="672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软雅黑 Light" panose="020B0502040204020203" pitchFamily="34" charset="-122"/>
              <a:ea typeface="微软雅黑 Light" panose="020B0502040204020203" pitchFamily="34" charset="-122"/>
            </a:rPr>
            <a:t>网络应用</a:t>
          </a:r>
        </a:p>
      </dsp:txBody>
      <dsp:txXfrm>
        <a:off x="6082759" y="2421304"/>
        <a:ext cx="2150987" cy="632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46E93AF-927C-4A2D-B583-BFA9EDE6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854BA6-1B7F-4ABE-80DD-F25236456C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9E42327-586E-40CB-B58E-9196032BEFFA}" type="datetimeFigureOut">
              <a:rPr lang="zh-CN" altLang="en-US"/>
              <a:pPr>
                <a:defRPr/>
              </a:pPr>
              <a:t>2024/7/11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498183-5E48-4204-9ADB-B4447B89C6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DC3C95-594D-4E53-ADE0-7B5213904B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9486234-6070-4025-B08D-7502E88EBCB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37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E1DA7EF0-322F-42EE-964B-39216099F60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C766FB9E-4202-468C-9FE9-00057C4E64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0B614D4A-90E1-4E99-AD51-00068849B80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41" name="Rectangle 5">
            <a:extLst>
              <a:ext uri="{FF2B5EF4-FFF2-40B4-BE49-F238E27FC236}">
                <a16:creationId xmlns:a16="http://schemas.microsoft.com/office/drawing/2014/main" id="{16AAC322-8917-4A8F-9300-EA4060B230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2342" name="Rectangle 6">
            <a:extLst>
              <a:ext uri="{FF2B5EF4-FFF2-40B4-BE49-F238E27FC236}">
                <a16:creationId xmlns:a16="http://schemas.microsoft.com/office/drawing/2014/main" id="{6C932F6E-9DC1-495B-B87B-AF79629472B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2343" name="Rectangle 7">
            <a:extLst>
              <a:ext uri="{FF2B5EF4-FFF2-40B4-BE49-F238E27FC236}">
                <a16:creationId xmlns:a16="http://schemas.microsoft.com/office/drawing/2014/main" id="{52F54755-AEB7-48BE-ADD6-F379134DE7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fld id="{4545AD2E-4E41-4B38-B15F-E31F87F36C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2895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AD2E-4E41-4B38-B15F-E31F87F36C20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948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90F74097-F600-41FF-8CD8-BFCBDB79A9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CAD6F68-0180-48FA-AE7C-52896A86F1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AD2E-4E41-4B38-B15F-E31F87F36C20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491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414463"/>
            <a:ext cx="8001000" cy="2289858"/>
          </a:xfrm>
        </p:spPr>
        <p:txBody>
          <a:bodyPr/>
          <a:lstStyle>
            <a:lvl1pPr>
              <a:buSzPct val="85000"/>
              <a:defRPr lang="zh-CN" altLang="en-US" sz="2800" b="1" baseline="0" dirty="0" smtClean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>
              <a:buSzPct val="85000"/>
              <a:buFontTx/>
              <a:buBlip>
                <a:blip r:embed="rId2"/>
              </a:buBlip>
              <a:defRPr lang="zh-CN" altLang="en-US" sz="2800" b="1" baseline="0" dirty="0" smtClean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buSzPct val="80000"/>
              <a:buFontTx/>
              <a:buBlip>
                <a:blip r:embed="rId3"/>
              </a:buBlip>
              <a:defRPr baseline="0">
                <a:latin typeface="Times New Roman" pitchFamily="18" charset="0"/>
                <a:ea typeface="楷体_GB2312" pitchFamily="49" charset="-122"/>
              </a:defRPr>
            </a:lvl3pPr>
            <a:lvl4pPr>
              <a:buFont typeface="Arial" pitchFamily="34" charset="0"/>
              <a:buNone/>
              <a:defRPr baseline="0">
                <a:latin typeface="Times New Roman" pitchFamily="18" charset="0"/>
                <a:ea typeface="楷体_GB2312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142264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10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3333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8688" y="115888"/>
            <a:ext cx="7632700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1414463"/>
            <a:ext cx="8001000" cy="2289175"/>
          </a:xfrm>
        </p:spPr>
        <p:txBody>
          <a:bodyPr/>
          <a:lstStyle/>
          <a:p>
            <a:pPr lv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95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44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414463"/>
            <a:ext cx="8001000" cy="2289858"/>
          </a:xfrm>
        </p:spPr>
        <p:txBody>
          <a:bodyPr/>
          <a:lstStyle>
            <a:lvl1pPr>
              <a:buSzPct val="85000"/>
              <a:defRPr lang="zh-CN" altLang="en-US" sz="2800" b="1" baseline="0" dirty="0" smtClean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>
              <a:buSzPct val="85000"/>
              <a:buFontTx/>
              <a:buBlip>
                <a:blip r:embed="rId2"/>
              </a:buBlip>
              <a:defRPr lang="zh-CN" altLang="en-US" sz="2800" b="1" baseline="0" dirty="0" smtClean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buSzPct val="80000"/>
              <a:buFontTx/>
              <a:buBlip>
                <a:blip r:embed="rId3"/>
              </a:buBlip>
              <a:defRPr baseline="0">
                <a:latin typeface="Times New Roman" pitchFamily="18" charset="0"/>
                <a:ea typeface="楷体_GB2312" pitchFamily="49" charset="-122"/>
              </a:defRPr>
            </a:lvl3pPr>
            <a:lvl4pPr>
              <a:buFont typeface="Arial" pitchFamily="34" charset="0"/>
              <a:buNone/>
              <a:defRPr baseline="0">
                <a:latin typeface="Times New Roman" pitchFamily="18" charset="0"/>
                <a:ea typeface="楷体_GB2312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68670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4" descr="http://5b0988e595225.cdn.sohucs.com/images/20180411/01e91368fc354b3a97c0f031a7b681d7.jpeg">
            <a:extLst>
              <a:ext uri="{FF2B5EF4-FFF2-40B4-BE49-F238E27FC236}">
                <a16:creationId xmlns:a16="http://schemas.microsoft.com/office/drawing/2014/main" id="{7A542504-02A1-46D9-A7BE-2E561F77EA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" b="34209"/>
          <a:stretch>
            <a:fillRect/>
          </a:stretch>
        </p:blipFill>
        <p:spPr bwMode="auto">
          <a:xfrm>
            <a:off x="82550" y="68263"/>
            <a:ext cx="2160588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s://timgsa.baidu.com/timg?image&amp;quality=80&amp;size=b9999_10000&amp;sec=1560744302954&amp;di=ba084b7898420d559002300b664dc02c&amp;imgtype=0&amp;src=http%3A%2F%2Flangyu.web4.cdajcx.com%2Fuploadfile%2F2018%2F0415%2F20180415051923899.jpg">
            <a:extLst>
              <a:ext uri="{FF2B5EF4-FFF2-40B4-BE49-F238E27FC236}">
                <a16:creationId xmlns:a16="http://schemas.microsoft.com/office/drawing/2014/main" id="{A958F5A2-9017-4867-BA6E-06573EC9F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68263"/>
            <a:ext cx="2160588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https://timgsa.baidu.com/timg?image&amp;quality=80&amp;size=b9999_10000&amp;sec=1560744480404&amp;di=936e3a03121106dbc36c7f7c0fd02144&amp;imgtype=0&amp;src=http%3A%2F%2Fcimage.tianjimedia.com%2FuploadImages%2F2012%2F356%2F3997435X08O7.jpg">
            <a:extLst>
              <a:ext uri="{FF2B5EF4-FFF2-40B4-BE49-F238E27FC236}">
                <a16:creationId xmlns:a16="http://schemas.microsoft.com/office/drawing/2014/main" id="{B814844A-0DFF-4DCE-91B0-59E37917CA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"/>
          <a:stretch>
            <a:fillRect/>
          </a:stretch>
        </p:blipFill>
        <p:spPr bwMode="auto">
          <a:xfrm>
            <a:off x="6883400" y="68263"/>
            <a:ext cx="2160588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https://timgsa.baidu.com/timg?image&amp;quality=80&amp;size=b9999_10000&amp;sec=1560744632130&amp;di=9c3760009269634df2bb8caa5be308dc&amp;imgtype=0&amp;src=http%3A%2F%2Fpic.pc6.com%2Fup%2F2016-5%2F201651594129986080.jpg">
            <a:extLst>
              <a:ext uri="{FF2B5EF4-FFF2-40B4-BE49-F238E27FC236}">
                <a16:creationId xmlns:a16="http://schemas.microsoft.com/office/drawing/2014/main" id="{E5CA1FC1-A7DE-4F8E-BEA8-4AB055F55A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r="7069"/>
          <a:stretch>
            <a:fillRect/>
          </a:stretch>
        </p:blipFill>
        <p:spPr bwMode="auto">
          <a:xfrm>
            <a:off x="4616450" y="68263"/>
            <a:ext cx="2160588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172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itchFamily="18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414463"/>
            <a:ext cx="8001000" cy="2289858"/>
          </a:xfrm>
        </p:spPr>
        <p:txBody>
          <a:bodyPr/>
          <a:lstStyle>
            <a:lvl1pPr>
              <a:buSzPct val="85000"/>
              <a:defRPr lang="zh-CN" altLang="en-US" sz="2800" b="1" baseline="0" dirty="0" smtClean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  <a:cs typeface="+mn-cs"/>
              </a:defRPr>
            </a:lvl1pPr>
            <a:lvl2pPr>
              <a:buSzPct val="85000"/>
              <a:buFontTx/>
              <a:buBlip>
                <a:blip r:embed="rId2"/>
              </a:buBlip>
              <a:defRPr lang="zh-CN" altLang="en-US" sz="2800" b="1" baseline="0" dirty="0" smtClean="0">
                <a:solidFill>
                  <a:srgbClr val="000066"/>
                </a:solidFill>
                <a:latin typeface="Times New Roman" pitchFamily="18" charset="0"/>
                <a:ea typeface="楷体_GB2312" pitchFamily="49" charset="-122"/>
              </a:defRPr>
            </a:lvl2pPr>
            <a:lvl3pPr>
              <a:buSzPct val="80000"/>
              <a:buFontTx/>
              <a:buBlip>
                <a:blip r:embed="rId3"/>
              </a:buBlip>
              <a:defRPr baseline="0">
                <a:latin typeface="Times New Roman" pitchFamily="18" charset="0"/>
                <a:ea typeface="楷体_GB2312" pitchFamily="49" charset="-122"/>
              </a:defRPr>
            </a:lvl3pPr>
            <a:lvl4pPr>
              <a:buFont typeface="Arial" pitchFamily="34" charset="0"/>
              <a:buNone/>
              <a:defRPr baseline="0">
                <a:latin typeface="Times New Roman" pitchFamily="18" charset="0"/>
                <a:ea typeface="楷体_GB2312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7021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ECC1585F-5698-462C-BE6D-B16EF40B6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28688" y="115888"/>
            <a:ext cx="7632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E9C1F6D-CC91-4023-A7AF-F10A0AF40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14463"/>
            <a:ext cx="80010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2052" name="Line 5">
            <a:extLst>
              <a:ext uri="{FF2B5EF4-FFF2-40B4-BE49-F238E27FC236}">
                <a16:creationId xmlns:a16="http://schemas.microsoft.com/office/drawing/2014/main" id="{6FFD1790-358C-4A5F-B576-C0939490C3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" y="6357938"/>
            <a:ext cx="7924800" cy="0"/>
          </a:xfrm>
          <a:prstGeom prst="line">
            <a:avLst/>
          </a:prstGeom>
          <a:noFill/>
          <a:ln w="222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9" name="Text Box 10">
            <a:extLst>
              <a:ext uri="{FF2B5EF4-FFF2-40B4-BE49-F238E27FC236}">
                <a16:creationId xmlns:a16="http://schemas.microsoft.com/office/drawing/2014/main" id="{F9A2E170-B577-408A-8738-4E1CC15C5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969963"/>
            <a:ext cx="8353425" cy="8255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00000">
                <a:srgbClr val="CCCCFF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 sz="800"/>
          </a:p>
        </p:txBody>
      </p:sp>
      <p:pic>
        <p:nvPicPr>
          <p:cNvPr id="2054" name="Picture 21" descr="uestc">
            <a:extLst>
              <a:ext uri="{FF2B5EF4-FFF2-40B4-BE49-F238E27FC236}">
                <a16:creationId xmlns:a16="http://schemas.microsoft.com/office/drawing/2014/main" id="{DAD7D305-4820-4C0C-AE06-93DCD0856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868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>
            <a:extLst>
              <a:ext uri="{FF2B5EF4-FFF2-40B4-BE49-F238E27FC236}">
                <a16:creationId xmlns:a16="http://schemas.microsoft.com/office/drawing/2014/main" id="{9E5993C1-3E2A-48BE-AECD-6CEE1E055C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56100" y="6375400"/>
            <a:ext cx="4500563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b="1" i="1" dirty="0">
                <a:latin typeface="楷体_GB2312" pitchFamily="49" charset="-122"/>
                <a:ea typeface="楷体_GB2312" pitchFamily="49" charset="-122"/>
              </a:rPr>
              <a:t>数字媒体技术团队</a:t>
            </a:r>
            <a:r>
              <a:rPr lang="en-US" altLang="zh-CN" b="1" i="1" dirty="0">
                <a:latin typeface="楷体_GB2312" pitchFamily="49" charset="-122"/>
                <a:ea typeface="楷体_GB2312" pitchFamily="49" charset="-122"/>
              </a:rPr>
              <a:t>2024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9pPr>
    </p:titleStyle>
    <p:bodyStyle>
      <a:lvl1pPr marL="358775" indent="-358775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Blip>
          <a:blip r:embed="rId8"/>
        </a:buBlip>
        <a:defRPr lang="zh-CN" altLang="en-US" sz="2800" b="1" dirty="0">
          <a:solidFill>
            <a:srgbClr val="000066"/>
          </a:solidFill>
          <a:latin typeface="+mn-lt"/>
          <a:ea typeface="+mn-ea"/>
          <a:cs typeface="+mn-cs"/>
        </a:defRPr>
      </a:lvl1pPr>
      <a:lvl2pPr marL="892175" indent="-35401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140C52"/>
        </a:buClr>
        <a:buSzPct val="85000"/>
        <a:buBlip>
          <a:blip r:embed="rId9"/>
        </a:buBlip>
        <a:defRPr lang="zh-CN" altLang="en-US" sz="2800" b="1" dirty="0">
          <a:solidFill>
            <a:srgbClr val="000066"/>
          </a:solidFill>
          <a:latin typeface="+mn-lt"/>
          <a:ea typeface="+mn-ea"/>
        </a:defRPr>
      </a:lvl2pPr>
      <a:lvl3pPr marL="1436688" indent="-36512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p"/>
        <a:defRPr lang="zh-CN" altLang="en-US" sz="2800" b="1" dirty="0">
          <a:solidFill>
            <a:srgbClr val="000066"/>
          </a:solidFill>
          <a:latin typeface="+mn-lt"/>
          <a:ea typeface="+mn-ea"/>
        </a:defRPr>
      </a:lvl3pPr>
      <a:lvl4pPr marL="1882775" indent="-2667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800" b="1">
          <a:solidFill>
            <a:srgbClr val="000066"/>
          </a:solidFill>
          <a:latin typeface="+mn-lt"/>
          <a:ea typeface="+mn-ea"/>
        </a:defRPr>
      </a:lvl4pPr>
      <a:lvl5pPr marL="2781300" indent="-398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5pPr>
      <a:lvl6pPr marL="32385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6pPr>
      <a:lvl7pPr marL="36957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7pPr>
      <a:lvl8pPr marL="41529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8pPr>
      <a:lvl9pPr marL="46101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76B85F0-083A-448A-8E26-5B0F68B6F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28688" y="115888"/>
            <a:ext cx="7632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FB61B1D-E554-465D-B11E-5CE6715F6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14463"/>
            <a:ext cx="80010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2052" name="Text Box 10">
            <a:extLst>
              <a:ext uri="{FF2B5EF4-FFF2-40B4-BE49-F238E27FC236}">
                <a16:creationId xmlns:a16="http://schemas.microsoft.com/office/drawing/2014/main" id="{3DB3FBFF-D042-4059-A7DE-7C0341BA6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969963"/>
            <a:ext cx="8353425" cy="82550"/>
          </a:xfrm>
          <a:prstGeom prst="rect">
            <a:avLst/>
          </a:prstGeom>
          <a:gradFill rotWithShape="1">
            <a:gsLst>
              <a:gs pos="0">
                <a:srgbClr val="000082"/>
              </a:gs>
              <a:gs pos="100000">
                <a:srgbClr val="CCCCFF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zh-CN" sz="800"/>
          </a:p>
        </p:txBody>
      </p:sp>
      <p:pic>
        <p:nvPicPr>
          <p:cNvPr id="3077" name="Picture 21" descr="uestc">
            <a:extLst>
              <a:ext uri="{FF2B5EF4-FFF2-40B4-BE49-F238E27FC236}">
                <a16:creationId xmlns:a16="http://schemas.microsoft.com/office/drawing/2014/main" id="{126CD8AF-350C-4D31-9627-EB98EC544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868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9pPr>
    </p:titleStyle>
    <p:bodyStyle>
      <a:lvl1pPr marL="358775" indent="-358775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Blip>
          <a:blip r:embed="rId6"/>
        </a:buBlip>
        <a:defRPr lang="zh-CN" altLang="en-US" sz="2800" b="1" dirty="0">
          <a:solidFill>
            <a:srgbClr val="000066"/>
          </a:solidFill>
          <a:latin typeface="+mn-lt"/>
          <a:ea typeface="+mn-ea"/>
          <a:cs typeface="+mn-cs"/>
        </a:defRPr>
      </a:lvl1pPr>
      <a:lvl2pPr marL="892175" indent="-35401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140C52"/>
        </a:buClr>
        <a:buSzPct val="85000"/>
        <a:buBlip>
          <a:blip r:embed="rId7"/>
        </a:buBlip>
        <a:defRPr lang="zh-CN" altLang="en-US" sz="2800" b="1" dirty="0">
          <a:solidFill>
            <a:srgbClr val="000066"/>
          </a:solidFill>
          <a:latin typeface="+mn-lt"/>
          <a:ea typeface="+mn-ea"/>
        </a:defRPr>
      </a:lvl2pPr>
      <a:lvl3pPr marL="1436688" indent="-36512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p"/>
        <a:defRPr lang="zh-CN" altLang="en-US" sz="2800" b="1" dirty="0">
          <a:solidFill>
            <a:srgbClr val="000066"/>
          </a:solidFill>
          <a:latin typeface="+mn-lt"/>
          <a:ea typeface="+mn-ea"/>
        </a:defRPr>
      </a:lvl3pPr>
      <a:lvl4pPr marL="1882775" indent="-2667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800" b="1">
          <a:solidFill>
            <a:srgbClr val="000066"/>
          </a:solidFill>
          <a:latin typeface="+mn-lt"/>
          <a:ea typeface="+mn-ea"/>
        </a:defRPr>
      </a:lvl4pPr>
      <a:lvl5pPr marL="2781300" indent="-398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5pPr>
      <a:lvl6pPr marL="32385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6pPr>
      <a:lvl7pPr marL="36957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7pPr>
      <a:lvl8pPr marL="41529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8pPr>
      <a:lvl9pPr marL="46101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95D6233-FDD6-449E-9C61-17EAA268F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28688" y="115888"/>
            <a:ext cx="7632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226EFA8-5AF5-46E5-9FF0-7948DBBAC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414463"/>
            <a:ext cx="80010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pic>
        <p:nvPicPr>
          <p:cNvPr id="4100" name="Picture 21" descr="uestc">
            <a:extLst>
              <a:ext uri="{FF2B5EF4-FFF2-40B4-BE49-F238E27FC236}">
                <a16:creationId xmlns:a16="http://schemas.microsoft.com/office/drawing/2014/main" id="{D5EADDCB-E19B-4710-B840-80B55DBB9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3" y="5929313"/>
            <a:ext cx="928687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accent2"/>
          </a:solidFill>
          <a:latin typeface="Verdana" pitchFamily="34" charset="0"/>
          <a:ea typeface="隶书" pitchFamily="49" charset="-122"/>
        </a:defRPr>
      </a:lvl9pPr>
    </p:titleStyle>
    <p:bodyStyle>
      <a:lvl1pPr marL="358775" indent="-358775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Blip>
          <a:blip r:embed="rId6"/>
        </a:buBlip>
        <a:defRPr lang="zh-CN" altLang="en-US" sz="2800" b="1" dirty="0">
          <a:solidFill>
            <a:srgbClr val="000066"/>
          </a:solidFill>
          <a:latin typeface="+mn-lt"/>
          <a:ea typeface="+mn-ea"/>
          <a:cs typeface="+mn-cs"/>
        </a:defRPr>
      </a:lvl1pPr>
      <a:lvl2pPr marL="892175" indent="-35401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140C52"/>
        </a:buClr>
        <a:buSzPct val="85000"/>
        <a:buBlip>
          <a:blip r:embed="rId7"/>
        </a:buBlip>
        <a:defRPr lang="zh-CN" altLang="en-US" sz="2800" b="1" dirty="0">
          <a:solidFill>
            <a:srgbClr val="000066"/>
          </a:solidFill>
          <a:latin typeface="+mn-lt"/>
          <a:ea typeface="+mn-ea"/>
        </a:defRPr>
      </a:lvl2pPr>
      <a:lvl3pPr marL="1436688" indent="-36512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p"/>
        <a:defRPr lang="zh-CN" altLang="en-US" sz="2800" b="1" dirty="0">
          <a:solidFill>
            <a:srgbClr val="000066"/>
          </a:solidFill>
          <a:latin typeface="+mn-lt"/>
          <a:ea typeface="+mn-ea"/>
        </a:defRPr>
      </a:lvl3pPr>
      <a:lvl4pPr marL="1882775" indent="-2667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800" b="1">
          <a:solidFill>
            <a:srgbClr val="000066"/>
          </a:solidFill>
          <a:latin typeface="+mn-lt"/>
          <a:ea typeface="+mn-ea"/>
        </a:defRPr>
      </a:lvl4pPr>
      <a:lvl5pPr marL="2781300" indent="-398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5pPr>
      <a:lvl6pPr marL="32385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6pPr>
      <a:lvl7pPr marL="36957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7pPr>
      <a:lvl8pPr marL="41529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8pPr>
      <a:lvl9pPr marL="4610100" indent="-3984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 b="1">
          <a:solidFill>
            <a:srgbClr val="00006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4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8.jpeg"/><Relationship Id="rId9" Type="http://schemas.microsoft.com/office/2007/relationships/diagramDrawing" Target="../diagrams/drawing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5">
            <a:extLst>
              <a:ext uri="{FF2B5EF4-FFF2-40B4-BE49-F238E27FC236}">
                <a16:creationId xmlns:a16="http://schemas.microsoft.com/office/drawing/2014/main" id="{7DCAFA28-5BF5-4F02-8907-283148258B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zh-CN" altLang="en-US">
                <a:latin typeface="Times New Roman" panose="02020603050405020304" pitchFamily="18" charset="0"/>
              </a:rPr>
              <a:t>电子科技大学</a:t>
            </a:r>
          </a:p>
        </p:txBody>
      </p:sp>
      <p:pic>
        <p:nvPicPr>
          <p:cNvPr id="6147" name="图片 4" descr="http://5b0988e595225.cdn.sohucs.com/images/20180411/01e91368fc354b3a97c0f031a7b681d7.jpeg">
            <a:extLst>
              <a:ext uri="{FF2B5EF4-FFF2-40B4-BE49-F238E27FC236}">
                <a16:creationId xmlns:a16="http://schemas.microsoft.com/office/drawing/2014/main" id="{98BF42E0-D614-4F2C-9055-D70E79E06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" b="34209"/>
          <a:stretch>
            <a:fillRect/>
          </a:stretch>
        </p:blipFill>
        <p:spPr bwMode="auto">
          <a:xfrm>
            <a:off x="82550" y="4903788"/>
            <a:ext cx="2160588" cy="12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2" descr="https://timgsa.baidu.com/timg?image&amp;quality=80&amp;size=b9999_10000&amp;sec=1560744302954&amp;di=ba084b7898420d559002300b664dc02c&amp;imgtype=0&amp;src=http%3A%2F%2Flangyu.web4.cdajcx.com%2Fuploadfile%2F2018%2F0415%2F20180415051923899.jpg">
            <a:extLst>
              <a:ext uri="{FF2B5EF4-FFF2-40B4-BE49-F238E27FC236}">
                <a16:creationId xmlns:a16="http://schemas.microsoft.com/office/drawing/2014/main" id="{69FBB6C0-CCD2-4AB8-88CC-F27D3C25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4903788"/>
            <a:ext cx="2160588" cy="131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6" descr="https://timgsa.baidu.com/timg?image&amp;quality=80&amp;size=b9999_10000&amp;sec=1560744480404&amp;di=936e3a03121106dbc36c7f7c0fd02144&amp;imgtype=0&amp;src=http%3A%2F%2Fcimage.tianjimedia.com%2FuploadImages%2F2012%2F356%2F3997435X08O7.jpg">
            <a:extLst>
              <a:ext uri="{FF2B5EF4-FFF2-40B4-BE49-F238E27FC236}">
                <a16:creationId xmlns:a16="http://schemas.microsoft.com/office/drawing/2014/main" id="{541DF039-F2D6-4DAF-BEBC-A657ECC19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4"/>
          <a:stretch>
            <a:fillRect/>
          </a:stretch>
        </p:blipFill>
        <p:spPr bwMode="auto">
          <a:xfrm>
            <a:off x="6883400" y="4903788"/>
            <a:ext cx="2160588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8" descr="https://timgsa.baidu.com/timg?image&amp;quality=80&amp;size=b9999_10000&amp;sec=1560744632130&amp;di=9c3760009269634df2bb8caa5be308dc&amp;imgtype=0&amp;src=http%3A%2F%2Fpic.pc6.com%2Fup%2F2016-5%2F201651594129986080.jpg">
            <a:extLst>
              <a:ext uri="{FF2B5EF4-FFF2-40B4-BE49-F238E27FC236}">
                <a16:creationId xmlns:a16="http://schemas.microsoft.com/office/drawing/2014/main" id="{1FA4FECE-F98C-4944-93DD-0D058D01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r="7069"/>
          <a:stretch>
            <a:fillRect/>
          </a:stretch>
        </p:blipFill>
        <p:spPr bwMode="auto">
          <a:xfrm>
            <a:off x="4616450" y="4903788"/>
            <a:ext cx="2160588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9">
            <a:extLst>
              <a:ext uri="{FF2B5EF4-FFF2-40B4-BE49-F238E27FC236}">
                <a16:creationId xmlns:a16="http://schemas.microsoft.com/office/drawing/2014/main" id="{ABAF3868-9DDA-47B8-AFAF-0B48A2B79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85938"/>
            <a:ext cx="9144000" cy="1733550"/>
          </a:xfrm>
          <a:prstGeom prst="rect">
            <a:avLst/>
          </a:prstGeom>
          <a:solidFill>
            <a:srgbClr val="66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数字媒体技术团队</a:t>
            </a:r>
            <a:endParaRPr kumimoji="1"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（原四川省数字媒体技术重点实验室）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8">
            <a:extLst>
              <a:ext uri="{FF2B5EF4-FFF2-40B4-BE49-F238E27FC236}">
                <a16:creationId xmlns:a16="http://schemas.microsoft.com/office/drawing/2014/main" id="{0F60620F-4DB8-43A1-9FDB-E06EE727589E}"/>
              </a:ext>
            </a:extLst>
          </p:cNvPr>
          <p:cNvSpPr txBox="1">
            <a:spLocks/>
          </p:cNvSpPr>
          <p:nvPr/>
        </p:nvSpPr>
        <p:spPr bwMode="auto">
          <a:xfrm>
            <a:off x="483394" y="967922"/>
            <a:ext cx="8001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电容内部缺陷智能检测系统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02D7972-C1BE-4DA2-8C32-E5DDDB7B3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5722"/>
            <a:ext cx="7291388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超声波扫描电容内部缺陷</a:t>
            </a:r>
            <a:endParaRPr lang="en-US" altLang="zh-CN" sz="2400" b="1">
              <a:solidFill>
                <a:srgbClr val="00006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人工智能分析，定位缺陷电容及缺陷尺寸</a:t>
            </a:r>
            <a:endParaRPr lang="en-US" altLang="zh-CN" sz="2400" b="1">
              <a:solidFill>
                <a:srgbClr val="00006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缺陷电容准确率</a:t>
            </a:r>
            <a:r>
              <a:rPr lang="en-US" altLang="zh-CN" sz="2400" b="1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&gt;99.9%</a:t>
            </a:r>
            <a:endParaRPr lang="zh-CN" altLang="en-US" sz="2400" b="1">
              <a:solidFill>
                <a:srgbClr val="00006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036" name="图片 2" descr="1">
            <a:extLst>
              <a:ext uri="{FF2B5EF4-FFF2-40B4-BE49-F238E27FC236}">
                <a16:creationId xmlns:a16="http://schemas.microsoft.com/office/drawing/2014/main" id="{6189408A-10AC-4461-BC20-AC3B86E6F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3934097"/>
            <a:ext cx="196691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E86AC8E5-A47C-4101-9556-CA5E580E9094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</a:rPr>
              <a:t>三、科研成果</a:t>
            </a:r>
          </a:p>
        </p:txBody>
      </p:sp>
      <p:grpSp>
        <p:nvGrpSpPr>
          <p:cNvPr id="2" name="组合 16">
            <a:extLst>
              <a:ext uri="{FF2B5EF4-FFF2-40B4-BE49-F238E27FC236}">
                <a16:creationId xmlns:a16="http://schemas.microsoft.com/office/drawing/2014/main" id="{97265574-8CBA-43B3-96EB-CC88A61FFC46}"/>
              </a:ext>
            </a:extLst>
          </p:cNvPr>
          <p:cNvGrpSpPr>
            <a:grpSpLocks/>
          </p:cNvGrpSpPr>
          <p:nvPr/>
        </p:nvGrpSpPr>
        <p:grpSpPr bwMode="auto">
          <a:xfrm>
            <a:off x="26988" y="5727972"/>
            <a:ext cx="2470150" cy="857250"/>
            <a:chOff x="2260601" y="1860551"/>
            <a:chExt cx="1626694" cy="856935"/>
          </a:xfrm>
        </p:grpSpPr>
        <p:sp>
          <p:nvSpPr>
            <p:cNvPr id="10" name="圆角矩形 12">
              <a:extLst>
                <a:ext uri="{FF2B5EF4-FFF2-40B4-BE49-F238E27FC236}">
                  <a16:creationId xmlns:a16="http://schemas.microsoft.com/office/drawing/2014/main" id="{97F3296C-C5D8-45BF-9F54-44578DE03A18}"/>
                </a:ext>
              </a:extLst>
            </p:cNvPr>
            <p:cNvSpPr/>
            <p:nvPr/>
          </p:nvSpPr>
          <p:spPr>
            <a:xfrm>
              <a:off x="2260601" y="1860551"/>
              <a:ext cx="1626694" cy="856935"/>
            </a:xfrm>
            <a:prstGeom prst="roundRect">
              <a:avLst/>
            </a:prstGeom>
            <a:solidFill>
              <a:srgbClr val="51C3F9">
                <a:lumMod val="20000"/>
                <a:lumOff val="80000"/>
              </a:srgbClr>
            </a:solidFill>
            <a:ln w="25400" cap="flat" cmpd="sng" algn="ctr">
              <a:solidFill>
                <a:srgbClr val="99CB38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kern="0" dirty="0">
                <a:solidFill>
                  <a:sysClr val="window" lastClr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4350" name="矩形 10">
              <a:extLst>
                <a:ext uri="{FF2B5EF4-FFF2-40B4-BE49-F238E27FC236}">
                  <a16:creationId xmlns:a16="http://schemas.microsoft.com/office/drawing/2014/main" id="{10ACD7BB-B3A3-4ADB-833B-AEDC7323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627" y="1931961"/>
              <a:ext cx="1579668" cy="7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电容型号：</a:t>
              </a:r>
              <a:endParaRPr lang="en-US" altLang="zh-CN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0402</a:t>
              </a: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1mm</a:t>
              </a:r>
              <a:r>
                <a:rPr lang="en-US" altLang="zh-CN" sz="1100" b="1">
                  <a:solidFill>
                    <a:srgbClr val="C00000"/>
                  </a:solidFill>
                  <a:latin typeface="宋体" panose="02010600030101010101" pitchFamily="2" charset="-122"/>
                </a:rPr>
                <a:t>╳</a:t>
              </a:r>
              <a:r>
                <a:rPr lang="en-US" altLang="zh-CN" sz="14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</a:t>
              </a:r>
            </a:p>
            <a:p>
              <a:pPr eaLnBrk="1" hangingPunct="1"/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</a:rPr>
                <a:t>   0603</a:t>
              </a:r>
              <a:r>
                <a:rPr lang="zh-CN" altLang="en-US" sz="1400" b="1">
                  <a:solidFill>
                    <a:srgbClr val="000000"/>
                  </a:solidFill>
                  <a:latin typeface="微软雅黑" panose="020B0503020204020204" pitchFamily="34" charset="-122"/>
                </a:rPr>
                <a:t>，</a:t>
              </a: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</a:rPr>
                <a:t>1.6mm</a:t>
              </a:r>
              <a:r>
                <a:rPr lang="en-US" altLang="zh-CN" sz="1100" b="1">
                  <a:solidFill>
                    <a:srgbClr val="000000"/>
                  </a:solidFill>
                  <a:latin typeface="宋体" panose="02010600030101010101" pitchFamily="2" charset="-122"/>
                </a:rPr>
                <a:t>╳</a:t>
              </a:r>
              <a:r>
                <a:rPr lang="en-US" altLang="zh-CN" sz="1400" b="1">
                  <a:solidFill>
                    <a:srgbClr val="000000"/>
                  </a:solidFill>
                  <a:latin typeface="微软雅黑" panose="020B0503020204020204" pitchFamily="34" charset="-122"/>
                </a:rPr>
                <a:t>0.8mm</a:t>
              </a:r>
              <a:endParaRPr lang="zh-CN" altLang="en-US" sz="1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1">
            <a:extLst>
              <a:ext uri="{FF2B5EF4-FFF2-40B4-BE49-F238E27FC236}">
                <a16:creationId xmlns:a16="http://schemas.microsoft.com/office/drawing/2014/main" id="{9B52BCAF-4AAE-472C-8867-BA249F6A0D5A}"/>
              </a:ext>
            </a:extLst>
          </p:cNvPr>
          <p:cNvGrpSpPr>
            <a:grpSpLocks/>
          </p:cNvGrpSpPr>
          <p:nvPr/>
        </p:nvGrpSpPr>
        <p:grpSpPr bwMode="auto">
          <a:xfrm>
            <a:off x="2586038" y="3016522"/>
            <a:ext cx="3111500" cy="3590925"/>
            <a:chOff x="2585625" y="2393885"/>
            <a:chExt cx="3111500" cy="3590990"/>
          </a:xfrm>
        </p:grpSpPr>
        <p:pic>
          <p:nvPicPr>
            <p:cNvPr id="14347" name="图片 9">
              <a:extLst>
                <a:ext uri="{FF2B5EF4-FFF2-40B4-BE49-F238E27FC236}">
                  <a16:creationId xmlns:a16="http://schemas.microsoft.com/office/drawing/2014/main" id="{50A231A4-6A97-4A72-9390-394E0E792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625" y="2466975"/>
              <a:ext cx="3111500" cy="351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8" name="内容占位符 8">
              <a:extLst>
                <a:ext uri="{FF2B5EF4-FFF2-40B4-BE49-F238E27FC236}">
                  <a16:creationId xmlns:a16="http://schemas.microsoft.com/office/drawing/2014/main" id="{7B338FBB-ABCC-4A02-BDC9-C2AF2D57253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09181" y="2393885"/>
              <a:ext cx="1239044" cy="39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58775" indent="-3587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ts val="120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None/>
              </a:pPr>
              <a:r>
                <a:rPr kumimoji="1" lang="zh-CN" altLang="en-US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原图</a:t>
              </a:r>
            </a:p>
          </p:txBody>
        </p:sp>
      </p:grpSp>
      <p:grpSp>
        <p:nvGrpSpPr>
          <p:cNvPr id="4" name="组合 2">
            <a:extLst>
              <a:ext uri="{FF2B5EF4-FFF2-40B4-BE49-F238E27FC236}">
                <a16:creationId xmlns:a16="http://schemas.microsoft.com/office/drawing/2014/main" id="{E603154A-AEF5-4AEA-9914-9FC78B31E5C4}"/>
              </a:ext>
            </a:extLst>
          </p:cNvPr>
          <p:cNvGrpSpPr>
            <a:grpSpLocks/>
          </p:cNvGrpSpPr>
          <p:nvPr/>
        </p:nvGrpSpPr>
        <p:grpSpPr bwMode="auto">
          <a:xfrm>
            <a:off x="5741988" y="3016522"/>
            <a:ext cx="3281362" cy="3652838"/>
            <a:chOff x="5742130" y="2355546"/>
            <a:chExt cx="3281363" cy="3651554"/>
          </a:xfrm>
        </p:grpSpPr>
        <p:pic>
          <p:nvPicPr>
            <p:cNvPr id="14345" name="图片 10">
              <a:extLst>
                <a:ext uri="{FF2B5EF4-FFF2-40B4-BE49-F238E27FC236}">
                  <a16:creationId xmlns:a16="http://schemas.microsoft.com/office/drawing/2014/main" id="{64B867C7-3F46-4ACD-9E46-80048999C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130" y="2451100"/>
              <a:ext cx="3281363" cy="355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6" name="内容占位符 8">
              <a:extLst>
                <a:ext uri="{FF2B5EF4-FFF2-40B4-BE49-F238E27FC236}">
                  <a16:creationId xmlns:a16="http://schemas.microsoft.com/office/drawing/2014/main" id="{9FC0907F-11AA-494D-8444-5E847D5D344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42230" y="2355546"/>
              <a:ext cx="1508479" cy="398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358775" indent="-35877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ts val="120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None/>
              </a:pPr>
              <a:r>
                <a:rPr kumimoji="1" lang="zh-CN" altLang="en-US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检测结果图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52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8">
            <a:extLst>
              <a:ext uri="{FF2B5EF4-FFF2-40B4-BE49-F238E27FC236}">
                <a16:creationId xmlns:a16="http://schemas.microsoft.com/office/drawing/2014/main" id="{A63F9247-A4C4-4529-B9F5-7BD3A11BCF02}"/>
              </a:ext>
            </a:extLst>
          </p:cNvPr>
          <p:cNvSpPr txBox="1">
            <a:spLocks/>
          </p:cNvSpPr>
          <p:nvPr/>
        </p:nvSpPr>
        <p:spPr bwMode="auto">
          <a:xfrm>
            <a:off x="560388" y="906436"/>
            <a:ext cx="80010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人像处理服务平台</a:t>
            </a:r>
          </a:p>
        </p:txBody>
      </p:sp>
      <p:sp>
        <p:nvSpPr>
          <p:cNvPr id="26" name="标题 7">
            <a:extLst>
              <a:ext uri="{FF2B5EF4-FFF2-40B4-BE49-F238E27FC236}">
                <a16:creationId xmlns:a16="http://schemas.microsoft.com/office/drawing/2014/main" id="{25F13B36-659D-4A9D-9833-5670CBD503B9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</a:rPr>
              <a:t>三、科研成果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4D604F-A21D-46A4-BB83-E23C1C30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28" y="1834563"/>
            <a:ext cx="6411760" cy="343964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6F546C6-0DA6-4B6F-82FF-816FC39B43D4}"/>
              </a:ext>
            </a:extLst>
          </p:cNvPr>
          <p:cNvSpPr txBox="1"/>
          <p:nvPr/>
        </p:nvSpPr>
        <p:spPr bwMode="auto">
          <a:xfrm>
            <a:off x="206515" y="2348880"/>
            <a:ext cx="2592288" cy="271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55600" indent="-355600"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眉毛遮挡检测</a:t>
            </a:r>
            <a:endParaRPr lang="en-US" altLang="zh-CN" sz="2400" b="1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55600" indent="-355600"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特征点检测</a:t>
            </a:r>
            <a:endParaRPr lang="en-US" altLang="zh-CN" sz="2400" b="1" dirty="0">
              <a:solidFill>
                <a:srgbClr val="00006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55600" indent="-355600"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戴眼镜检测</a:t>
            </a:r>
            <a:endParaRPr lang="en-US" altLang="zh-CN" sz="2400" b="1" dirty="0">
              <a:solidFill>
                <a:srgbClr val="00006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55600" indent="-355600"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戴口罩检测</a:t>
            </a:r>
            <a:endParaRPr lang="en-US" altLang="zh-CN" sz="2400" b="1" dirty="0">
              <a:solidFill>
                <a:srgbClr val="00006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55600" indent="-355600"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抠图</a:t>
            </a:r>
            <a:endParaRPr lang="en-US" altLang="zh-CN" sz="2400" b="1" dirty="0">
              <a:solidFill>
                <a:srgbClr val="000066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  <a:p>
            <a:pPr marL="355600" indent="-355600"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裁剪标准寸照</a:t>
            </a:r>
          </a:p>
        </p:txBody>
      </p:sp>
    </p:spTree>
    <p:extLst>
      <p:ext uri="{BB962C8B-B14F-4D97-AF65-F5344CB8AC3E}">
        <p14:creationId xmlns:p14="http://schemas.microsoft.com/office/powerpoint/2010/main" val="218341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8">
            <a:extLst>
              <a:ext uri="{FF2B5EF4-FFF2-40B4-BE49-F238E27FC236}">
                <a16:creationId xmlns:a16="http://schemas.microsoft.com/office/drawing/2014/main" id="{A63F9247-A4C4-4529-B9F5-7BD3A11BCF02}"/>
              </a:ext>
            </a:extLst>
          </p:cNvPr>
          <p:cNvSpPr txBox="1">
            <a:spLocks/>
          </p:cNvSpPr>
          <p:nvPr/>
        </p:nvSpPr>
        <p:spPr bwMode="auto">
          <a:xfrm>
            <a:off x="560388" y="906436"/>
            <a:ext cx="80010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人像处理服务平台</a:t>
            </a:r>
          </a:p>
        </p:txBody>
      </p:sp>
      <p:sp>
        <p:nvSpPr>
          <p:cNvPr id="26" name="标题 7">
            <a:extLst>
              <a:ext uri="{FF2B5EF4-FFF2-40B4-BE49-F238E27FC236}">
                <a16:creationId xmlns:a16="http://schemas.microsoft.com/office/drawing/2014/main" id="{25F13B36-659D-4A9D-9833-5670CBD503B9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</a:rPr>
              <a:t>三、科研成果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5F0860-167E-4D22-940C-E23AB6F1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1586632"/>
            <a:ext cx="5881117" cy="319251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00956155-BC4E-4266-813C-FBB72EDC8571}"/>
              </a:ext>
            </a:extLst>
          </p:cNvPr>
          <p:cNvGrpSpPr/>
          <p:nvPr/>
        </p:nvGrpSpPr>
        <p:grpSpPr>
          <a:xfrm>
            <a:off x="206515" y="4996433"/>
            <a:ext cx="5784741" cy="1626526"/>
            <a:chOff x="116505" y="4996433"/>
            <a:chExt cx="5784741" cy="16265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946EA79-1283-4F69-83D6-4B3860F5B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05" y="5004175"/>
              <a:ext cx="2865644" cy="161878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DBF5498-F51D-4921-9754-96E495BC7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1897" y="4996433"/>
              <a:ext cx="2879349" cy="1626526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FC78C7F-13A2-4582-8647-DFB35F30B9EE}"/>
              </a:ext>
            </a:extLst>
          </p:cNvPr>
          <p:cNvGrpSpPr/>
          <p:nvPr/>
        </p:nvGrpSpPr>
        <p:grpSpPr>
          <a:xfrm>
            <a:off x="6507215" y="1874100"/>
            <a:ext cx="2250000" cy="4748859"/>
            <a:chOff x="6507215" y="1874100"/>
            <a:chExt cx="2250000" cy="474885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A333DA7-5CD6-4B69-9AD3-A40A0B338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7215" y="4372959"/>
              <a:ext cx="2250000" cy="225000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3726AA4-5C03-45A3-AF82-B8298B771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7215" y="1874100"/>
              <a:ext cx="2248663" cy="2248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262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7">
            <a:extLst>
              <a:ext uri="{FF2B5EF4-FFF2-40B4-BE49-F238E27FC236}">
                <a16:creationId xmlns:a16="http://schemas.microsoft.com/office/drawing/2014/main" id="{25F13B36-659D-4A9D-9833-5670CBD503B9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</a:rPr>
              <a:t>三、科研成果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3556E2-24F8-4403-9A33-10F85FEC04C2}"/>
              </a:ext>
            </a:extLst>
          </p:cNvPr>
          <p:cNvSpPr/>
          <p:nvPr/>
        </p:nvSpPr>
        <p:spPr>
          <a:xfrm>
            <a:off x="296288" y="1585380"/>
            <a:ext cx="5418957" cy="1974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31282B"/>
                </a:solidFill>
              </a:rPr>
              <a:t>坐姿实时检测，</a:t>
            </a:r>
            <a:r>
              <a:rPr lang="zh-CN" altLang="en-US" sz="2400" b="1" dirty="0">
                <a:solidFill>
                  <a:srgbClr val="C00000"/>
                </a:solidFill>
              </a:rPr>
              <a:t>不良坐姿实时警示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rgbClr val="31282B"/>
                </a:solidFill>
              </a:rPr>
              <a:t>正确坐姿与错误坐姿统计及智能分析，</a:t>
            </a:r>
            <a:r>
              <a:rPr lang="zh-CN" altLang="en-US" sz="2400" b="1" dirty="0">
                <a:solidFill>
                  <a:srgbClr val="C00000"/>
                </a:solidFill>
              </a:rPr>
              <a:t>预测</a:t>
            </a:r>
            <a:r>
              <a:rPr lang="en-US" altLang="zh-CN" sz="2400" b="1" dirty="0">
                <a:solidFill>
                  <a:srgbClr val="C00000"/>
                </a:solidFill>
              </a:rPr>
              <a:t>AIS</a:t>
            </a:r>
            <a:r>
              <a:rPr lang="zh-CN" altLang="en-US" sz="2400" b="1" dirty="0">
                <a:solidFill>
                  <a:srgbClr val="C00000"/>
                </a:solidFill>
              </a:rPr>
              <a:t>风险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31282B"/>
                </a:solidFill>
              </a:rPr>
              <a:t>AIS</a:t>
            </a:r>
            <a:r>
              <a:rPr lang="zh-CN" altLang="en-US" sz="2400" b="1" dirty="0">
                <a:solidFill>
                  <a:srgbClr val="31282B"/>
                </a:solidFill>
              </a:rPr>
              <a:t>风险大，则进行筛查提醒</a:t>
            </a:r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75E0FC2D-D8FA-40C7-A21D-A552D7839C7B}"/>
              </a:ext>
            </a:extLst>
          </p:cNvPr>
          <p:cNvSpPr txBox="1">
            <a:spLocks/>
          </p:cNvSpPr>
          <p:nvPr/>
        </p:nvSpPr>
        <p:spPr>
          <a:xfrm>
            <a:off x="-24667" y="1098266"/>
            <a:ext cx="9193334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af-ZA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15CD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</a:rPr>
              <a:t>青少年坐姿实时检测及</a:t>
            </a:r>
            <a:r>
              <a:rPr lang="en-US" altLang="zh-CN" dirty="0">
                <a:solidFill>
                  <a:schemeClr val="tx1"/>
                </a:solidFill>
              </a:rPr>
              <a:t>AIS</a:t>
            </a:r>
            <a:r>
              <a:rPr lang="zh-CN" altLang="en-US" dirty="0">
                <a:solidFill>
                  <a:schemeClr val="tx1"/>
                </a:solidFill>
              </a:rPr>
              <a:t>风险预测系统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74FE69-B455-4793-88ED-5A9464B59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0" y="3647739"/>
            <a:ext cx="5753100" cy="3009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78A249-B903-49C1-BDFA-97871776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50" y="3066714"/>
            <a:ext cx="26384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1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7">
            <a:extLst>
              <a:ext uri="{FF2B5EF4-FFF2-40B4-BE49-F238E27FC236}">
                <a16:creationId xmlns:a16="http://schemas.microsoft.com/office/drawing/2014/main" id="{25F13B36-659D-4A9D-9833-5670CBD503B9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</a:rPr>
              <a:t>三、科研成果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3556E2-24F8-4403-9A33-10F85FEC04C2}"/>
              </a:ext>
            </a:extLst>
          </p:cNvPr>
          <p:cNvSpPr/>
          <p:nvPr/>
        </p:nvSpPr>
        <p:spPr>
          <a:xfrm>
            <a:off x="296288" y="1816152"/>
            <a:ext cx="8641197" cy="934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631825">
              <a:lnSpc>
                <a:spcPct val="120000"/>
              </a:lnSpc>
              <a:spcBef>
                <a:spcPts val="600"/>
              </a:spcBef>
            </a:pPr>
            <a:r>
              <a:rPr lang="zh-CN" altLang="en-US" sz="2400" b="1" dirty="0">
                <a:solidFill>
                  <a:srgbClr val="31282B"/>
                </a:solidFill>
              </a:rPr>
              <a:t>使用</a:t>
            </a:r>
            <a:r>
              <a:rPr lang="en-US" altLang="zh-CN" sz="2400" b="1" dirty="0">
                <a:solidFill>
                  <a:srgbClr val="31282B"/>
                </a:solidFill>
              </a:rPr>
              <a:t>3D</a:t>
            </a:r>
            <a:r>
              <a:rPr lang="zh-CN" altLang="en-US" sz="2400" b="1" dirty="0">
                <a:solidFill>
                  <a:srgbClr val="31282B"/>
                </a:solidFill>
              </a:rPr>
              <a:t>深度传感器，采集前屈背部三维点云，获取深度偏差图，采用智能计算方法，快速判断脊柱侧弯阳性</a:t>
            </a:r>
          </a:p>
        </p:txBody>
      </p:sp>
      <p:sp>
        <p:nvSpPr>
          <p:cNvPr id="7" name="文本占位符 8">
            <a:extLst>
              <a:ext uri="{FF2B5EF4-FFF2-40B4-BE49-F238E27FC236}">
                <a16:creationId xmlns:a16="http://schemas.microsoft.com/office/drawing/2014/main" id="{75E0FC2D-D8FA-40C7-A21D-A552D7839C7B}"/>
              </a:ext>
            </a:extLst>
          </p:cNvPr>
          <p:cNvSpPr txBox="1">
            <a:spLocks/>
          </p:cNvSpPr>
          <p:nvPr/>
        </p:nvSpPr>
        <p:spPr>
          <a:xfrm>
            <a:off x="-24667" y="1098266"/>
            <a:ext cx="9193334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af-ZA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15CD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</a:rPr>
              <a:t>青少年脊柱侧弯</a:t>
            </a:r>
            <a:r>
              <a:rPr lang="en-US" altLang="zh-CN" dirty="0">
                <a:solidFill>
                  <a:schemeClr val="tx1"/>
                </a:solidFill>
              </a:rPr>
              <a:t>AIS</a:t>
            </a:r>
            <a:r>
              <a:rPr lang="zh-CN" altLang="en-US" dirty="0">
                <a:solidFill>
                  <a:schemeClr val="tx1"/>
                </a:solidFill>
              </a:rPr>
              <a:t>快速筛查系统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5FA95F-F56A-40F5-98B7-90FABF49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47" y="3429001"/>
            <a:ext cx="6236510" cy="32871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F6D725-4425-466B-8405-07278C66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" y="3378055"/>
            <a:ext cx="2186361" cy="342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5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8">
            <a:extLst>
              <a:ext uri="{FF2B5EF4-FFF2-40B4-BE49-F238E27FC236}">
                <a16:creationId xmlns:a16="http://schemas.microsoft.com/office/drawing/2014/main" id="{0F60620F-4DB8-43A1-9FDB-E06EE727589E}"/>
              </a:ext>
            </a:extLst>
          </p:cNvPr>
          <p:cNvSpPr txBox="1">
            <a:spLocks/>
          </p:cNvSpPr>
          <p:nvPr/>
        </p:nvSpPr>
        <p:spPr bwMode="auto">
          <a:xfrm>
            <a:off x="483394" y="967922"/>
            <a:ext cx="8001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基于深度学习的水下目标检测与识别软件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02D7972-C1BE-4DA2-8C32-E5DDDB7B3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94" y="1695722"/>
            <a:ext cx="8001000" cy="94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利用深度学习技术对方位历程图（</a:t>
            </a:r>
            <a:r>
              <a:rPr lang="en-US" altLang="zh-CN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BTR</a:t>
            </a:r>
            <a:r>
              <a:rPr lang="zh-CN" altLang="en-US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）进行目标检测、识别及跟踪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86AC8E5-A47C-4101-9556-CA5E580E9094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</a:rPr>
              <a:t>三、科研成果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F58208-25B2-410C-B077-DF5DFF94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37" y="2265379"/>
            <a:ext cx="2772857" cy="44846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11EBD1-AE1D-4960-ADAE-2D722E9D5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06" y="2993921"/>
            <a:ext cx="4561729" cy="34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7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8">
            <a:extLst>
              <a:ext uri="{FF2B5EF4-FFF2-40B4-BE49-F238E27FC236}">
                <a16:creationId xmlns:a16="http://schemas.microsoft.com/office/drawing/2014/main" id="{6DAE4112-3804-4300-9C44-32EAF57AD83A}"/>
              </a:ext>
            </a:extLst>
          </p:cNvPr>
          <p:cNvSpPr txBox="1">
            <a:spLocks/>
          </p:cNvSpPr>
          <p:nvPr/>
        </p:nvSpPr>
        <p:spPr bwMode="auto">
          <a:xfrm>
            <a:off x="527050" y="998538"/>
            <a:ext cx="80010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牙齿矫正医患沟通平台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08873B8-04FC-46E2-BE25-8F87685A4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1673225"/>
            <a:ext cx="85058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深度学习</a:t>
            </a:r>
            <a:r>
              <a:rPr lang="en-US" altLang="zh-CN" sz="2400" b="1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400" b="1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图像识别</a:t>
            </a:r>
            <a:r>
              <a:rPr lang="en-US" altLang="zh-CN" sz="2400" b="1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400" b="1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视频目标检测与跟踪</a:t>
            </a:r>
          </a:p>
        </p:txBody>
      </p:sp>
      <p:grpSp>
        <p:nvGrpSpPr>
          <p:cNvPr id="2" name="组合 9">
            <a:extLst>
              <a:ext uri="{FF2B5EF4-FFF2-40B4-BE49-F238E27FC236}">
                <a16:creationId xmlns:a16="http://schemas.microsoft.com/office/drawing/2014/main" id="{83DD8E00-B64B-4043-A099-79F041510BD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6763" y="2716213"/>
            <a:ext cx="3535362" cy="3036887"/>
            <a:chOff x="90010" y="2857464"/>
            <a:chExt cx="4436985" cy="3811896"/>
          </a:xfrm>
        </p:grpSpPr>
        <p:grpSp>
          <p:nvGrpSpPr>
            <p:cNvPr id="1031" name="组合 7">
              <a:extLst>
                <a:ext uri="{FF2B5EF4-FFF2-40B4-BE49-F238E27FC236}">
                  <a16:creationId xmlns:a16="http://schemas.microsoft.com/office/drawing/2014/main" id="{F163436D-1AFE-428A-8844-068CDA10F6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009" y="2857465"/>
              <a:ext cx="4436986" cy="3811894"/>
              <a:chOff x="982318" y="1482261"/>
              <a:chExt cx="2508065" cy="2317579"/>
            </a:xfrm>
          </p:grpSpPr>
          <p:grpSp>
            <p:nvGrpSpPr>
              <p:cNvPr id="1033" name="组合 8">
                <a:extLst>
                  <a:ext uri="{FF2B5EF4-FFF2-40B4-BE49-F238E27FC236}">
                    <a16:creationId xmlns:a16="http://schemas.microsoft.com/office/drawing/2014/main" id="{99EE55CD-7E28-4335-A584-FA22203F17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2318" y="1482261"/>
                <a:ext cx="2040551" cy="2317579"/>
                <a:chOff x="2137736" y="937685"/>
                <a:chExt cx="3350571" cy="2970783"/>
              </a:xfrm>
            </p:grpSpPr>
            <p:pic>
              <p:nvPicPr>
                <p:cNvPr id="70" name="图片 69">
                  <a:extLst>
                    <a:ext uri="{FF2B5EF4-FFF2-40B4-BE49-F238E27FC236}">
                      <a16:creationId xmlns:a16="http://schemas.microsoft.com/office/drawing/2014/main" id="{5CED6B74-B7FB-4F8C-BFBB-C3E6A1E4A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267143" y="2771560"/>
                  <a:ext cx="3115486" cy="113690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scene3d>
                  <a:camera prst="perspectiveRelaxedModerately" fov="0">
                    <a:rot lat="18713850" lon="2908809" rev="19197691"/>
                  </a:camera>
                  <a:lightRig rig="threePt" dir="t"/>
                </a:scene3d>
                <a:sp3d z="12700"/>
              </p:spPr>
            </p:pic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D9B500A9-9921-4435-8404-365663A892E8}"/>
                    </a:ext>
                  </a:extLst>
                </p:cNvPr>
                <p:cNvCxnSpPr/>
                <p:nvPr/>
              </p:nvCxnSpPr>
              <p:spPr>
                <a:xfrm flipH="1">
                  <a:off x="2137737" y="937684"/>
                  <a:ext cx="2058188" cy="26881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AEE06963-3092-4398-AA59-14DCC3AE48D3}"/>
                    </a:ext>
                  </a:extLst>
                </p:cNvPr>
                <p:cNvCxnSpPr/>
                <p:nvPr/>
              </p:nvCxnSpPr>
              <p:spPr>
                <a:xfrm flipH="1">
                  <a:off x="2773871" y="937684"/>
                  <a:ext cx="1422054" cy="20918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DB48E83C-F694-4C6A-9BC3-DF954014A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337" y="1699247"/>
                  <a:ext cx="1227923" cy="44809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scene3d>
                  <a:camera prst="perspectiveRelaxedModerately" fov="0">
                    <a:rot lat="18713850" lon="2908809" rev="19197691"/>
                  </a:camera>
                  <a:lightRig rig="threePt" dir="t"/>
                </a:scene3d>
                <a:sp3d z="12700"/>
              </p:spPr>
            </p:pic>
            <p:pic>
              <p:nvPicPr>
                <p:cNvPr id="74" name="图片 73">
                  <a:extLst>
                    <a:ext uri="{FF2B5EF4-FFF2-40B4-BE49-F238E27FC236}">
                      <a16:creationId xmlns:a16="http://schemas.microsoft.com/office/drawing/2014/main" id="{D58AC788-3170-4835-B1CC-B648BC3AC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923689" y="2180194"/>
                  <a:ext cx="2056102" cy="75031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scene3d>
                  <a:camera prst="perspectiveRelaxedModerately" fov="0">
                    <a:rot lat="18713850" lon="2908809" rev="19197691"/>
                  </a:camera>
                  <a:lightRig rig="threePt" dir="t"/>
                </a:scene3d>
                <a:sp3d z="12700"/>
              </p:spPr>
            </p:pic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CC95866D-71A7-4DFA-A344-0957F177D672}"/>
                    </a:ext>
                  </a:extLst>
                </p:cNvPr>
                <p:cNvCxnSpPr/>
                <p:nvPr/>
              </p:nvCxnSpPr>
              <p:spPr>
                <a:xfrm>
                  <a:off x="4195925" y="937684"/>
                  <a:ext cx="671270" cy="2688149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00A16D96-D5AB-4D69-8292-8506F49FC81A}"/>
                    </a:ext>
                  </a:extLst>
                </p:cNvPr>
                <p:cNvCxnSpPr/>
                <p:nvPr/>
              </p:nvCxnSpPr>
              <p:spPr>
                <a:xfrm>
                  <a:off x="4195925" y="937684"/>
                  <a:ext cx="1292609" cy="20918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42F7AF63-D781-4D00-BDA6-DD2BF1FA9A98}"/>
                    </a:ext>
                  </a:extLst>
                </p:cNvPr>
                <p:cNvSpPr/>
                <p:nvPr/>
              </p:nvSpPr>
              <p:spPr>
                <a:xfrm>
                  <a:off x="3879276" y="1868797"/>
                  <a:ext cx="20056" cy="28798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scene3d>
                  <a:camera prst="orthographicFront">
                    <a:rot lat="1871400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6E3B0608-3B6B-4199-A0C4-934A58C1BD91}"/>
                    </a:ext>
                  </a:extLst>
                </p:cNvPr>
                <p:cNvSpPr/>
                <p:nvPr/>
              </p:nvSpPr>
              <p:spPr>
                <a:xfrm>
                  <a:off x="3670537" y="2488114"/>
                  <a:ext cx="32620" cy="38650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scene3d>
                  <a:camera prst="orthographicFront">
                    <a:rot lat="1871400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椭圆 78">
                  <a:extLst>
                    <a:ext uri="{FF2B5EF4-FFF2-40B4-BE49-F238E27FC236}">
                      <a16:creationId xmlns:a16="http://schemas.microsoft.com/office/drawing/2014/main" id="{7AB6DB33-B337-4D24-BC60-A3E17F61FA34}"/>
                    </a:ext>
                  </a:extLst>
                </p:cNvPr>
                <p:cNvSpPr/>
                <p:nvPr/>
              </p:nvSpPr>
              <p:spPr>
                <a:xfrm>
                  <a:off x="3400199" y="3276130"/>
                  <a:ext cx="48000" cy="57251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</a:ln>
                <a:scene3d>
                  <a:camera prst="orthographicFront">
                    <a:rot lat="18714000" lon="0" rev="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10FA8DBE-59E1-4EAC-8DFC-1569B5291800}"/>
                    </a:ext>
                  </a:extLst>
                </p:cNvPr>
                <p:cNvCxnSpPr>
                  <a:stCxn id="77" idx="3"/>
                  <a:endCxn id="79" idx="0"/>
                </p:cNvCxnSpPr>
                <p:nvPr/>
              </p:nvCxnSpPr>
              <p:spPr>
                <a:xfrm flipH="1">
                  <a:off x="3424798" y="1892745"/>
                  <a:ext cx="456758" cy="138367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4" name="文本框 9">
                <a:extLst>
                  <a:ext uri="{FF2B5EF4-FFF2-40B4-BE49-F238E27FC236}">
                    <a16:creationId xmlns:a16="http://schemas.microsoft.com/office/drawing/2014/main" id="{10690554-E83A-4628-88A2-4376F5436F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5255" y="1978794"/>
                <a:ext cx="438438" cy="310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900">
                    <a:solidFill>
                      <a:srgbClr val="000000"/>
                    </a:solidFill>
                  </a:rPr>
                  <a:t>h3</a:t>
                </a:r>
                <a:endParaRPr lang="zh-CN" altLang="en-US" sz="9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矩形 10">
                <a:extLst>
                  <a:ext uri="{FF2B5EF4-FFF2-40B4-BE49-F238E27FC236}">
                    <a16:creationId xmlns:a16="http://schemas.microsoft.com/office/drawing/2014/main" id="{1635CBA3-13EF-44D8-B5E6-B4E41C5A8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575" y="2460330"/>
                <a:ext cx="438438" cy="310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900">
                    <a:solidFill>
                      <a:srgbClr val="000000"/>
                    </a:solidFill>
                  </a:rPr>
                  <a:t>h2</a:t>
                </a:r>
                <a:endParaRPr lang="zh-CN" altLang="en-US" sz="9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6" name="矩形 11">
                <a:extLst>
                  <a:ext uri="{FF2B5EF4-FFF2-40B4-BE49-F238E27FC236}">
                    <a16:creationId xmlns:a16="http://schemas.microsoft.com/office/drawing/2014/main" id="{24A8F3D1-FB91-4A06-8157-C70CC7403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7713" y="3154035"/>
                <a:ext cx="872670" cy="244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900">
                    <a:solidFill>
                      <a:srgbClr val="000000"/>
                    </a:solidFill>
                  </a:rPr>
                  <a:t>h1(original)</a:t>
                </a:r>
                <a:endParaRPr lang="zh-CN" altLang="en-US" sz="9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32" name="矩形 24">
              <a:extLst>
                <a:ext uri="{FF2B5EF4-FFF2-40B4-BE49-F238E27FC236}">
                  <a16:creationId xmlns:a16="http://schemas.microsoft.com/office/drawing/2014/main" id="{48F023C8-26D1-476E-AEE9-0B4BF1570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105" y="6293402"/>
              <a:ext cx="12105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rgbClr val="000000"/>
                  </a:solidFill>
                </a:rPr>
                <a:t>高斯金字塔</a:t>
              </a:r>
            </a:p>
          </p:txBody>
        </p:sp>
      </p:grpSp>
      <p:sp>
        <p:nvSpPr>
          <p:cNvPr id="25" name="标题 7">
            <a:extLst>
              <a:ext uri="{FF2B5EF4-FFF2-40B4-BE49-F238E27FC236}">
                <a16:creationId xmlns:a16="http://schemas.microsoft.com/office/drawing/2014/main" id="{7A7D1734-BA9C-4709-8AEC-7C6FB877D3E3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</a:t>
            </a: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</a:rPr>
              <a:t>、科研成果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931D23-0FC9-423E-8A64-471A7F8A7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688" y="2267106"/>
            <a:ext cx="2802221" cy="3987008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1080" r:id="rId2" imgW="2700572" imgH="3376667"/>
        </mc:Choice>
        <mc:Fallback>
          <p:control r:id="rId2" imgW="2700572" imgH="3376667">
            <p:pic>
              <p:nvPicPr>
                <p:cNvPr id="3" name="ShockwaveFlash1"/>
                <p:cNvPicPr preferRelativeResize="0">
                  <a:picLocks noChangeAspect="1"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57788" y="2170113"/>
                  <a:ext cx="3238500" cy="40497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8">
            <a:extLst>
              <a:ext uri="{FF2B5EF4-FFF2-40B4-BE49-F238E27FC236}">
                <a16:creationId xmlns:a16="http://schemas.microsoft.com/office/drawing/2014/main" id="{A63F9247-A4C4-4529-B9F5-7BD3A11BCF02}"/>
              </a:ext>
            </a:extLst>
          </p:cNvPr>
          <p:cNvSpPr txBox="1">
            <a:spLocks/>
          </p:cNvSpPr>
          <p:nvPr/>
        </p:nvSpPr>
        <p:spPr bwMode="auto">
          <a:xfrm>
            <a:off x="527050" y="1122363"/>
            <a:ext cx="80010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卡片文字识别系统</a:t>
            </a:r>
          </a:p>
        </p:txBody>
      </p:sp>
      <p:grpSp>
        <p:nvGrpSpPr>
          <p:cNvPr id="2" name="组合 43">
            <a:extLst>
              <a:ext uri="{FF2B5EF4-FFF2-40B4-BE49-F238E27FC236}">
                <a16:creationId xmlns:a16="http://schemas.microsoft.com/office/drawing/2014/main" id="{E29D2702-6C3A-401F-BA98-4DDE26F89105}"/>
              </a:ext>
            </a:extLst>
          </p:cNvPr>
          <p:cNvGrpSpPr>
            <a:grpSpLocks/>
          </p:cNvGrpSpPr>
          <p:nvPr/>
        </p:nvGrpSpPr>
        <p:grpSpPr bwMode="auto">
          <a:xfrm>
            <a:off x="249238" y="1962150"/>
            <a:ext cx="2241550" cy="2014538"/>
            <a:chOff x="248676" y="1962150"/>
            <a:chExt cx="2242325" cy="2013982"/>
          </a:xfrm>
        </p:grpSpPr>
        <p:pic>
          <p:nvPicPr>
            <p:cNvPr id="15384" name="图片 7" descr="F:\workspace\ReturnCardSVM\appdata\images\LC.png">
              <a:extLst>
                <a:ext uri="{FF2B5EF4-FFF2-40B4-BE49-F238E27FC236}">
                  <a16:creationId xmlns:a16="http://schemas.microsoft.com/office/drawing/2014/main" id="{931D9013-6E62-42A8-88BD-938D3EB2A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76" y="1962150"/>
              <a:ext cx="2242325" cy="155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5" name="TextBox 9">
              <a:extLst>
                <a:ext uri="{FF2B5EF4-FFF2-40B4-BE49-F238E27FC236}">
                  <a16:creationId xmlns:a16="http://schemas.microsoft.com/office/drawing/2014/main" id="{599A4130-5F9D-418F-A913-FB76F5B7C0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265" y="3606800"/>
              <a:ext cx="129314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原始图片</a:t>
              </a:r>
            </a:p>
          </p:txBody>
        </p:sp>
      </p:grpSp>
      <p:sp>
        <p:nvSpPr>
          <p:cNvPr id="12" name="右箭头 11">
            <a:extLst>
              <a:ext uri="{FF2B5EF4-FFF2-40B4-BE49-F238E27FC236}">
                <a16:creationId xmlns:a16="http://schemas.microsoft.com/office/drawing/2014/main" id="{86669B42-7C39-41D2-BA7C-4A3527666311}"/>
              </a:ext>
            </a:extLst>
          </p:cNvPr>
          <p:cNvSpPr/>
          <p:nvPr/>
        </p:nvSpPr>
        <p:spPr>
          <a:xfrm>
            <a:off x="2516188" y="2570163"/>
            <a:ext cx="766762" cy="339725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3" name="组合 44">
            <a:extLst>
              <a:ext uri="{FF2B5EF4-FFF2-40B4-BE49-F238E27FC236}">
                <a16:creationId xmlns:a16="http://schemas.microsoft.com/office/drawing/2014/main" id="{FC14FF4F-1781-4E76-8BFF-F48B28A24B8D}"/>
              </a:ext>
            </a:extLst>
          </p:cNvPr>
          <p:cNvGrpSpPr>
            <a:grpSpLocks/>
          </p:cNvGrpSpPr>
          <p:nvPr/>
        </p:nvGrpSpPr>
        <p:grpSpPr bwMode="auto">
          <a:xfrm>
            <a:off x="3316288" y="1978025"/>
            <a:ext cx="2401887" cy="1998663"/>
            <a:chOff x="3315726" y="1978625"/>
            <a:chExt cx="2403183" cy="1997507"/>
          </a:xfrm>
        </p:grpSpPr>
        <p:pic>
          <p:nvPicPr>
            <p:cNvPr id="15382" name="图片 12" descr="F:\workspace\ReturnCardSVM\appdata\cutpicture\LC_cut.png">
              <a:extLst>
                <a:ext uri="{FF2B5EF4-FFF2-40B4-BE49-F238E27FC236}">
                  <a16:creationId xmlns:a16="http://schemas.microsoft.com/office/drawing/2014/main" id="{8F6E4423-CDE4-4A71-B1DE-FF7E394D6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726" y="1978625"/>
              <a:ext cx="2403183" cy="152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3" name="TextBox 13">
              <a:extLst>
                <a:ext uri="{FF2B5EF4-FFF2-40B4-BE49-F238E27FC236}">
                  <a16:creationId xmlns:a16="http://schemas.microsoft.com/office/drawing/2014/main" id="{C83489D5-6EDE-48F6-AE7E-5EB3232782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6618" y="3606800"/>
              <a:ext cx="13413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切割后图片</a:t>
              </a:r>
            </a:p>
          </p:txBody>
        </p:sp>
      </p:grpSp>
      <p:grpSp>
        <p:nvGrpSpPr>
          <p:cNvPr id="4" name="组合 45">
            <a:extLst>
              <a:ext uri="{FF2B5EF4-FFF2-40B4-BE49-F238E27FC236}">
                <a16:creationId xmlns:a16="http://schemas.microsoft.com/office/drawing/2014/main" id="{113DF52F-B6B5-4536-9F4A-0015D2D7F31A}"/>
              </a:ext>
            </a:extLst>
          </p:cNvPr>
          <p:cNvGrpSpPr>
            <a:grpSpLocks/>
          </p:cNvGrpSpPr>
          <p:nvPr/>
        </p:nvGrpSpPr>
        <p:grpSpPr bwMode="auto">
          <a:xfrm>
            <a:off x="6542088" y="1978025"/>
            <a:ext cx="2030412" cy="1998663"/>
            <a:chOff x="6541460" y="1978625"/>
            <a:chExt cx="2031040" cy="1997507"/>
          </a:xfrm>
        </p:grpSpPr>
        <p:pic>
          <p:nvPicPr>
            <p:cNvPr id="15380" name="图片 16" descr="F:\workspace\ReturnCardSVM\appdata\process\gray\LC_cut_scale.png">
              <a:extLst>
                <a:ext uri="{FF2B5EF4-FFF2-40B4-BE49-F238E27FC236}">
                  <a16:creationId xmlns:a16="http://schemas.microsoft.com/office/drawing/2014/main" id="{8E4F20BD-5AE2-4FC9-A4E9-2FF286657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1460" y="1978625"/>
              <a:ext cx="2031040" cy="152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1" name="TextBox 18">
              <a:extLst>
                <a:ext uri="{FF2B5EF4-FFF2-40B4-BE49-F238E27FC236}">
                  <a16:creationId xmlns:a16="http://schemas.microsoft.com/office/drawing/2014/main" id="{1663C592-83CB-4D6D-96BC-EBB910E0EB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4574" y="3606800"/>
              <a:ext cx="14848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灰度化处理</a:t>
              </a:r>
            </a:p>
          </p:txBody>
        </p:sp>
      </p:grpSp>
      <p:grpSp>
        <p:nvGrpSpPr>
          <p:cNvPr id="5" name="组合 46">
            <a:extLst>
              <a:ext uri="{FF2B5EF4-FFF2-40B4-BE49-F238E27FC236}">
                <a16:creationId xmlns:a16="http://schemas.microsoft.com/office/drawing/2014/main" id="{61F396CA-6A24-4B5D-9BD0-2EF0B82DF05D}"/>
              </a:ext>
            </a:extLst>
          </p:cNvPr>
          <p:cNvGrpSpPr>
            <a:grpSpLocks/>
          </p:cNvGrpSpPr>
          <p:nvPr/>
        </p:nvGrpSpPr>
        <p:grpSpPr bwMode="auto">
          <a:xfrm>
            <a:off x="260350" y="4295775"/>
            <a:ext cx="2095500" cy="2022475"/>
            <a:chOff x="260350" y="4295775"/>
            <a:chExt cx="2095365" cy="2022475"/>
          </a:xfrm>
        </p:grpSpPr>
        <p:sp>
          <p:nvSpPr>
            <p:cNvPr id="15378" name="TextBox 22">
              <a:extLst>
                <a:ext uri="{FF2B5EF4-FFF2-40B4-BE49-F238E27FC236}">
                  <a16:creationId xmlns:a16="http://schemas.microsoft.com/office/drawing/2014/main" id="{3179570B-8CCF-4751-86BC-E880FA90D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053" y="5948918"/>
              <a:ext cx="17199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黑体" panose="02010609060101010101" pitchFamily="49" charset="-122"/>
                  <a:ea typeface="黑体" panose="02010609060101010101" pitchFamily="49" charset="-122"/>
                </a:rPr>
                <a:t>canny</a:t>
              </a:r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算子处理</a:t>
              </a:r>
            </a:p>
          </p:txBody>
        </p:sp>
        <p:pic>
          <p:nvPicPr>
            <p:cNvPr id="15379" name="图片 23" descr="F:\workspace\ReturnCardSVM\appdata\process\edge\LC_cut_scale.png">
              <a:extLst>
                <a:ext uri="{FF2B5EF4-FFF2-40B4-BE49-F238E27FC236}">
                  <a16:creationId xmlns:a16="http://schemas.microsoft.com/office/drawing/2014/main" id="{984C0629-7233-4525-B994-8FA77A15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0" y="4295775"/>
              <a:ext cx="2095365" cy="152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47">
            <a:extLst>
              <a:ext uri="{FF2B5EF4-FFF2-40B4-BE49-F238E27FC236}">
                <a16:creationId xmlns:a16="http://schemas.microsoft.com/office/drawing/2014/main" id="{C4DE9C91-640B-4D26-BA01-DC63AEAD5E2D}"/>
              </a:ext>
            </a:extLst>
          </p:cNvPr>
          <p:cNvGrpSpPr>
            <a:grpSpLocks/>
          </p:cNvGrpSpPr>
          <p:nvPr/>
        </p:nvGrpSpPr>
        <p:grpSpPr bwMode="auto">
          <a:xfrm>
            <a:off x="3433763" y="4295775"/>
            <a:ext cx="1982787" cy="2022475"/>
            <a:chOff x="3433259" y="4295775"/>
            <a:chExt cx="1983291" cy="2022475"/>
          </a:xfrm>
        </p:grpSpPr>
        <p:pic>
          <p:nvPicPr>
            <p:cNvPr id="15376" name="图片 26" descr="F:\workspace\ReturnCardSVM\appdata\process\charmorph\LC_cut_scale.png">
              <a:extLst>
                <a:ext uri="{FF2B5EF4-FFF2-40B4-BE49-F238E27FC236}">
                  <a16:creationId xmlns:a16="http://schemas.microsoft.com/office/drawing/2014/main" id="{0004427C-178C-433E-A6F9-1D5D118CE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259" y="4295775"/>
              <a:ext cx="1983291" cy="152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7" name="TextBox 27">
              <a:extLst>
                <a:ext uri="{FF2B5EF4-FFF2-40B4-BE49-F238E27FC236}">
                  <a16:creationId xmlns:a16="http://schemas.microsoft.com/office/drawing/2014/main" id="{B33D07CB-18AD-4F32-93C1-AE0C78C16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1342" y="5948918"/>
              <a:ext cx="14071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形态学处理</a:t>
              </a:r>
            </a:p>
          </p:txBody>
        </p:sp>
      </p:grpSp>
      <p:grpSp>
        <p:nvGrpSpPr>
          <p:cNvPr id="8" name="组合 48">
            <a:extLst>
              <a:ext uri="{FF2B5EF4-FFF2-40B4-BE49-F238E27FC236}">
                <a16:creationId xmlns:a16="http://schemas.microsoft.com/office/drawing/2014/main" id="{F7AA8A74-60DB-470B-A7FB-F2D398CA8755}"/>
              </a:ext>
            </a:extLst>
          </p:cNvPr>
          <p:cNvGrpSpPr>
            <a:grpSpLocks/>
          </p:cNvGrpSpPr>
          <p:nvPr/>
        </p:nvGrpSpPr>
        <p:grpSpPr bwMode="auto">
          <a:xfrm>
            <a:off x="6350000" y="4595813"/>
            <a:ext cx="2667000" cy="1722437"/>
            <a:chOff x="6350000" y="4595510"/>
            <a:chExt cx="2667000" cy="1722740"/>
          </a:xfrm>
        </p:grpSpPr>
        <p:sp>
          <p:nvSpPr>
            <p:cNvPr id="15374" name="TextBox 37">
              <a:extLst>
                <a:ext uri="{FF2B5EF4-FFF2-40B4-BE49-F238E27FC236}">
                  <a16:creationId xmlns:a16="http://schemas.microsoft.com/office/drawing/2014/main" id="{75A9E463-BDD4-43C9-AD7E-7E04CEBD1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94500" y="5948918"/>
              <a:ext cx="171995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识别结果</a:t>
              </a:r>
            </a:p>
          </p:txBody>
        </p:sp>
        <p:sp>
          <p:nvSpPr>
            <p:cNvPr id="15375" name="TextBox 39">
              <a:extLst>
                <a:ext uri="{FF2B5EF4-FFF2-40B4-BE49-F238E27FC236}">
                  <a16:creationId xmlns:a16="http://schemas.microsoft.com/office/drawing/2014/main" id="{4BF907A6-BAC6-44D8-BCA0-329B8007F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0000" y="4595510"/>
              <a:ext cx="2667000" cy="92333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宋体" panose="02010600030101010101" pitchFamily="2" charset="-122"/>
                  <a:cs typeface="Times New Roman" panose="02020603050405020304" pitchFamily="18" charset="0"/>
                </a:rPr>
                <a:t>刘超</a:t>
              </a:r>
              <a:endParaRPr lang="en-US" altLang="zh-CN">
                <a:latin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/>
              <a:r>
                <a:rPr lang="zh-CN" altLang="en-US">
                  <a:latin typeface="宋体" panose="02010600030101010101" pitchFamily="2" charset="-122"/>
                  <a:cs typeface="Times New Roman" panose="02020603050405020304" pitchFamily="18" charset="0"/>
                </a:rPr>
                <a:t>计算机科学与工程学院</a:t>
              </a:r>
              <a:endParaRPr lang="en-US" altLang="zh-CN">
                <a:latin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/>
              <a:r>
                <a:rPr lang="en-US" altLang="zh-CN">
                  <a:latin typeface="宋体" panose="02010600030101010101" pitchFamily="2" charset="-122"/>
                  <a:cs typeface="Times New Roman" panose="02020603050405020304" pitchFamily="18" charset="0"/>
                </a:rPr>
                <a:t>201521060406</a:t>
              </a:r>
              <a:endParaRPr lang="zh-CN" altLang="en-US">
                <a:latin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右箭头 40">
            <a:extLst>
              <a:ext uri="{FF2B5EF4-FFF2-40B4-BE49-F238E27FC236}">
                <a16:creationId xmlns:a16="http://schemas.microsoft.com/office/drawing/2014/main" id="{0BFD6BEB-74A0-4027-9D9C-F1B6F377F934}"/>
              </a:ext>
            </a:extLst>
          </p:cNvPr>
          <p:cNvSpPr/>
          <p:nvPr/>
        </p:nvSpPr>
        <p:spPr>
          <a:xfrm>
            <a:off x="5716588" y="2570163"/>
            <a:ext cx="811212" cy="339725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id="{070BC7FA-C7D2-4036-8D8C-DB4539497249}"/>
              </a:ext>
            </a:extLst>
          </p:cNvPr>
          <p:cNvSpPr/>
          <p:nvPr/>
        </p:nvSpPr>
        <p:spPr>
          <a:xfrm>
            <a:off x="2349500" y="4940300"/>
            <a:ext cx="1066800" cy="341313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3" name="右箭头 42">
            <a:extLst>
              <a:ext uri="{FF2B5EF4-FFF2-40B4-BE49-F238E27FC236}">
                <a16:creationId xmlns:a16="http://schemas.microsoft.com/office/drawing/2014/main" id="{DCE151D6-E164-46F1-97B8-3D5DF3E836F4}"/>
              </a:ext>
            </a:extLst>
          </p:cNvPr>
          <p:cNvSpPr/>
          <p:nvPr/>
        </p:nvSpPr>
        <p:spPr>
          <a:xfrm>
            <a:off x="5416550" y="4940300"/>
            <a:ext cx="933450" cy="341313"/>
          </a:xfrm>
          <a:prstGeom prst="rightArrow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6" name="标题 7">
            <a:extLst>
              <a:ext uri="{FF2B5EF4-FFF2-40B4-BE49-F238E27FC236}">
                <a16:creationId xmlns:a16="http://schemas.microsoft.com/office/drawing/2014/main" id="{25F13B36-659D-4A9D-9833-5670CBD503B9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</a:rPr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1" grpId="0" animBg="1"/>
      <p:bldP spid="42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FC2130C-5B82-45F9-B098-F5E13D0D1D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389312"/>
              </p:ext>
            </p:extLst>
          </p:nvPr>
        </p:nvGraphicFramePr>
        <p:xfrm>
          <a:off x="234000" y="1120195"/>
          <a:ext cx="867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387" name="标题 7">
            <a:extLst>
              <a:ext uri="{FF2B5EF4-FFF2-40B4-BE49-F238E27FC236}">
                <a16:creationId xmlns:a16="http://schemas.microsoft.com/office/drawing/2014/main" id="{21AB81CE-196A-4EA8-922F-83B0152D7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三、科研成果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5E2FC94-1226-4BE0-B638-E3589BBEC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80" y="3474947"/>
            <a:ext cx="1886400" cy="71913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图形计算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4" descr="获奖_省二等奖2016.jpg">
            <a:extLst>
              <a:ext uri="{FF2B5EF4-FFF2-40B4-BE49-F238E27FC236}">
                <a16:creationId xmlns:a16="http://schemas.microsoft.com/office/drawing/2014/main" id="{ADA4549D-51A5-443D-BAAA-DCD6F5F2938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1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233488"/>
            <a:ext cx="3663950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">
            <a:extLst>
              <a:ext uri="{FF2B5EF4-FFF2-40B4-BE49-F238E27FC236}">
                <a16:creationId xmlns:a16="http://schemas.microsoft.com/office/drawing/2014/main" id="{41721AE2-94E0-44AF-8CEC-607E1D6B4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6219825"/>
            <a:ext cx="65151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大规模三维场景高效处理关键技术及系统</a:t>
            </a:r>
          </a:p>
        </p:txBody>
      </p:sp>
      <p:pic>
        <p:nvPicPr>
          <p:cNvPr id="19460" name="Picture 3" descr="16 点 00 分 08 秒">
            <a:extLst>
              <a:ext uri="{FF2B5EF4-FFF2-40B4-BE49-F238E27FC236}">
                <a16:creationId xmlns:a16="http://schemas.microsoft.com/office/drawing/2014/main" id="{EF6E6292-0253-4085-B0B8-96769CFD2E6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3970338"/>
            <a:ext cx="297497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 descr="demo8_5 2010-05-26 15-04-14-81">
            <a:extLst>
              <a:ext uri="{FF2B5EF4-FFF2-40B4-BE49-F238E27FC236}">
                <a16:creationId xmlns:a16="http://schemas.microsoft.com/office/drawing/2014/main" id="{05A96801-7A51-4405-B1A7-4C751D0E00B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1881188"/>
            <a:ext cx="297497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3" descr="D:\Research\33-Romans\项目截图\2010\20101231\weather-am7_withoutsun.bmp">
            <a:extLst>
              <a:ext uri="{FF2B5EF4-FFF2-40B4-BE49-F238E27FC236}">
                <a16:creationId xmlns:a16="http://schemas.microsoft.com/office/drawing/2014/main" id="{B241FFD8-4CB3-44A3-83E2-AF25B0B6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3970338"/>
            <a:ext cx="297497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4" descr="D:\Research\33-Romans\项目截图\2010\20101231\weather-am11_withsun.bmp">
            <a:extLst>
              <a:ext uri="{FF2B5EF4-FFF2-40B4-BE49-F238E27FC236}">
                <a16:creationId xmlns:a16="http://schemas.microsoft.com/office/drawing/2014/main" id="{F23A241C-4F82-4625-A0C4-0AD9051E3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1881188"/>
            <a:ext cx="297497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内容占位符 8">
            <a:extLst>
              <a:ext uri="{FF2B5EF4-FFF2-40B4-BE49-F238E27FC236}">
                <a16:creationId xmlns:a16="http://schemas.microsoft.com/office/drawing/2014/main" id="{0F0A90E3-8131-408B-A0F8-0F4F234CC1DA}"/>
              </a:ext>
            </a:extLst>
          </p:cNvPr>
          <p:cNvSpPr txBox="1">
            <a:spLocks/>
          </p:cNvSpPr>
          <p:nvPr/>
        </p:nvSpPr>
        <p:spPr bwMode="auto">
          <a:xfrm>
            <a:off x="566738" y="1028700"/>
            <a:ext cx="8001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3600" b="1">
                <a:solidFill>
                  <a:srgbClr val="FF0000"/>
                </a:solidFill>
                <a:latin typeface="Verdana" panose="020B0604030504040204" pitchFamily="34" charset="0"/>
                <a:ea typeface="楷体_GB2312" pitchFamily="49" charset="-122"/>
              </a:rPr>
              <a:t>四川省科学技术进步二等奖</a:t>
            </a:r>
          </a:p>
        </p:txBody>
      </p:sp>
      <p:sp>
        <p:nvSpPr>
          <p:cNvPr id="11" name="标题 7">
            <a:extLst>
              <a:ext uri="{FF2B5EF4-FFF2-40B4-BE49-F238E27FC236}">
                <a16:creationId xmlns:a16="http://schemas.microsoft.com/office/drawing/2014/main" id="{4934F46F-222F-4785-AAA0-9FB3D97912A1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三、科研成果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2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3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Text Box 4">
            <a:extLst>
              <a:ext uri="{FF2B5EF4-FFF2-40B4-BE49-F238E27FC236}">
                <a16:creationId xmlns:a16="http://schemas.microsoft.com/office/drawing/2014/main" id="{637FE059-170C-4907-BA93-C951512F6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124075"/>
            <a:ext cx="4014787" cy="29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23888" indent="-6238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36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一、基本情况</a:t>
            </a:r>
            <a:endParaRPr kumimoji="1" lang="en-US" altLang="zh-CN" sz="3600" b="1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36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二、研究方向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36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三、科研成果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3600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四、知识产权</a:t>
            </a:r>
            <a:endParaRPr kumimoji="1" lang="en-US" altLang="zh-CN" sz="3600" b="1">
              <a:solidFill>
                <a:srgbClr val="0000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91BB8314-BDCE-4FAC-BB5E-949C82343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40" y="7177114"/>
            <a:ext cx="2357421" cy="1886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172" name="标题 7">
            <a:extLst>
              <a:ext uri="{FF2B5EF4-FFF2-40B4-BE49-F238E27FC236}">
                <a16:creationId xmlns:a16="http://schemas.microsoft.com/office/drawing/2014/main" id="{20F8A242-BE78-49AA-9E1B-722566EA0983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 b="1">
                <a:solidFill>
                  <a:schemeClr val="accent2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目录</a:t>
            </a:r>
          </a:p>
        </p:txBody>
      </p:sp>
      <p:pic>
        <p:nvPicPr>
          <p:cNvPr id="8" name="Picture 6" descr="t2">
            <a:extLst>
              <a:ext uri="{FF2B5EF4-FFF2-40B4-BE49-F238E27FC236}">
                <a16:creationId xmlns:a16="http://schemas.microsoft.com/office/drawing/2014/main" id="{CC4252B2-81AF-4C90-AE15-87060BBC1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0760" y="7173416"/>
            <a:ext cx="2357456" cy="1884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7 L 0.6401 -0.8444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00" y="-4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68208E-6 L 0.28576 -0.5146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25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7B606CF6-4D38-4A75-89E6-49065B21B6AF}"/>
              </a:ext>
            </a:extLst>
          </p:cNvPr>
          <p:cNvGrpSpPr/>
          <p:nvPr/>
        </p:nvGrpSpPr>
        <p:grpSpPr>
          <a:xfrm>
            <a:off x="464815" y="1133745"/>
            <a:ext cx="4129186" cy="2877062"/>
            <a:chOff x="464815" y="1254491"/>
            <a:chExt cx="4129186" cy="2877062"/>
          </a:xfrm>
        </p:grpSpPr>
        <p:grpSp>
          <p:nvGrpSpPr>
            <p:cNvPr id="3" name="组合 43">
              <a:extLst>
                <a:ext uri="{FF2B5EF4-FFF2-40B4-BE49-F238E27FC236}">
                  <a16:creationId xmlns:a16="http://schemas.microsoft.com/office/drawing/2014/main" id="{9039C96A-CCF4-49BB-8C68-2D22F3C9C55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4815" y="1254491"/>
              <a:ext cx="4129186" cy="2422492"/>
              <a:chOff x="1216719" y="1385888"/>
              <a:chExt cx="7361809" cy="5094287"/>
            </a:xfrm>
          </p:grpSpPr>
          <p:pic>
            <p:nvPicPr>
              <p:cNvPr id="18453" name="Picture 2" descr="D:\Research\32-Phusis\项目截图\2010\20101231\兔子雕塑-2.jpg">
                <a:extLst>
                  <a:ext uri="{FF2B5EF4-FFF2-40B4-BE49-F238E27FC236}">
                    <a16:creationId xmlns:a16="http://schemas.microsoft.com/office/drawing/2014/main" id="{F243ABC8-CA8A-466E-BE99-8A27958C7AC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3153" y="3960813"/>
                <a:ext cx="3635375" cy="2519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4" name="Picture 3" descr="D:\Research\32-Phusis\项目截图\2010\20101231\石柱断裂-2.jpg">
                <a:extLst>
                  <a:ext uri="{FF2B5EF4-FFF2-40B4-BE49-F238E27FC236}">
                    <a16:creationId xmlns:a16="http://schemas.microsoft.com/office/drawing/2014/main" id="{2717BF9F-AA89-4BCC-AE83-3917D0079C51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6719" y="3943350"/>
                <a:ext cx="3636963" cy="2520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5" name="Picture 7" descr="D:\Research\32-Phusis\项目截图\2010\20101231\石柱断裂-1.jpg">
                <a:extLst>
                  <a:ext uri="{FF2B5EF4-FFF2-40B4-BE49-F238E27FC236}">
                    <a16:creationId xmlns:a16="http://schemas.microsoft.com/office/drawing/2014/main" id="{5DF29D03-4D02-4D59-9AE3-91E7C5FBF5A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4657" y="1385888"/>
                <a:ext cx="3635375" cy="2519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6" name="Picture 10" descr="D:\Research\32-Phusis\项目截图\2010\20101231\兔子雕塑-1.jpg">
                <a:extLst>
                  <a:ext uri="{FF2B5EF4-FFF2-40B4-BE49-F238E27FC236}">
                    <a16:creationId xmlns:a16="http://schemas.microsoft.com/office/drawing/2014/main" id="{AB0C6B6D-6B7F-4F38-B6EA-809D4D0C7CFA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2040" y="1412875"/>
                <a:ext cx="3636963" cy="2520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F057ECE2-E7C5-4C37-9E30-975CF36F1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8756" y="3612441"/>
              <a:ext cx="309562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161616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固体断裂模拟</a:t>
              </a:r>
              <a:endParaRPr lang="en-US" altLang="zh-CN" sz="2800" b="1" dirty="0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1C3ACB-6000-463F-A17C-B6EB664D385B}"/>
              </a:ext>
            </a:extLst>
          </p:cNvPr>
          <p:cNvGrpSpPr/>
          <p:nvPr/>
        </p:nvGrpSpPr>
        <p:grpSpPr>
          <a:xfrm>
            <a:off x="525686" y="4104075"/>
            <a:ext cx="4023326" cy="2738024"/>
            <a:chOff x="525686" y="4194085"/>
            <a:chExt cx="4023326" cy="2738024"/>
          </a:xfrm>
        </p:grpSpPr>
        <p:grpSp>
          <p:nvGrpSpPr>
            <p:cNvPr id="4" name="组合 23">
              <a:extLst>
                <a:ext uri="{FF2B5EF4-FFF2-40B4-BE49-F238E27FC236}">
                  <a16:creationId xmlns:a16="http://schemas.microsoft.com/office/drawing/2014/main" id="{521A22E1-B669-4D96-A077-8C1973B18E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5686" y="4194085"/>
              <a:ext cx="4023326" cy="2288713"/>
              <a:chOff x="288932" y="2536825"/>
              <a:chExt cx="7596180" cy="4321175"/>
            </a:xfrm>
          </p:grpSpPr>
          <p:pic>
            <p:nvPicPr>
              <p:cNvPr id="18451" name="图片 7" descr="P07-Liquid B.bmp">
                <a:extLst>
                  <a:ext uri="{FF2B5EF4-FFF2-40B4-BE49-F238E27FC236}">
                    <a16:creationId xmlns:a16="http://schemas.microsoft.com/office/drawing/2014/main" id="{BE998815-BCBE-4801-B6F6-0A115E1FC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932" y="2536825"/>
                <a:ext cx="3767137" cy="4321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2" name="图片 6" descr="P07-Liquid A.bmp">
                <a:extLst>
                  <a:ext uri="{FF2B5EF4-FFF2-40B4-BE49-F238E27FC236}">
                    <a16:creationId xmlns:a16="http://schemas.microsoft.com/office/drawing/2014/main" id="{C6B878D6-1FD0-43BF-8673-4606A0649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5275" y="2536825"/>
                <a:ext cx="3779837" cy="4321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Text Box 19">
              <a:extLst>
                <a:ext uri="{FF2B5EF4-FFF2-40B4-BE49-F238E27FC236}">
                  <a16:creationId xmlns:a16="http://schemas.microsoft.com/office/drawing/2014/main" id="{8291E268-C4A2-437B-9362-E4EA7F42E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473" y="6412996"/>
              <a:ext cx="30956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161616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液体动画模拟</a:t>
              </a:r>
              <a:endParaRPr lang="en-US" altLang="zh-CN" sz="2800" b="1" dirty="0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937230-E297-4C5B-AA18-FA586CF06EFB}"/>
              </a:ext>
            </a:extLst>
          </p:cNvPr>
          <p:cNvGrpSpPr/>
          <p:nvPr/>
        </p:nvGrpSpPr>
        <p:grpSpPr>
          <a:xfrm>
            <a:off x="4817614" y="1133745"/>
            <a:ext cx="4162488" cy="2907798"/>
            <a:chOff x="4817614" y="1223755"/>
            <a:chExt cx="4162488" cy="2907798"/>
          </a:xfrm>
        </p:grpSpPr>
        <p:grpSp>
          <p:nvGrpSpPr>
            <p:cNvPr id="5" name="组合 26">
              <a:extLst>
                <a:ext uri="{FF2B5EF4-FFF2-40B4-BE49-F238E27FC236}">
                  <a16:creationId xmlns:a16="http://schemas.microsoft.com/office/drawing/2014/main" id="{350E3C74-37F1-4111-AAE5-1E35BA1C61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17614" y="1223755"/>
              <a:ext cx="4029862" cy="2395777"/>
              <a:chOff x="755576" y="1120884"/>
              <a:chExt cx="7272808" cy="4323860"/>
            </a:xfrm>
          </p:grpSpPr>
          <p:pic>
            <p:nvPicPr>
              <p:cNvPr id="18449" name="Picture 48" descr="081225-Smoke">
                <a:extLst>
                  <a:ext uri="{FF2B5EF4-FFF2-40B4-BE49-F238E27FC236}">
                    <a16:creationId xmlns:a16="http://schemas.microsoft.com/office/drawing/2014/main" id="{92202CED-36A8-4589-8840-10758991B1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65" r="4330"/>
              <a:stretch>
                <a:fillRect/>
              </a:stretch>
            </p:blipFill>
            <p:spPr bwMode="auto">
              <a:xfrm>
                <a:off x="4427984" y="1120884"/>
                <a:ext cx="3600400" cy="43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0" name="Picture 3">
                <a:extLst>
                  <a:ext uri="{FF2B5EF4-FFF2-40B4-BE49-F238E27FC236}">
                    <a16:creationId xmlns:a16="http://schemas.microsoft.com/office/drawing/2014/main" id="{3111B61A-1F3D-4BF6-A2D8-F78C579ED5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08" r="15862"/>
              <a:stretch>
                <a:fillRect/>
              </a:stretch>
            </p:blipFill>
            <p:spPr bwMode="auto">
              <a:xfrm>
                <a:off x="755576" y="1124744"/>
                <a:ext cx="3600400" cy="432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" name="Text Box 19">
              <a:extLst>
                <a:ext uri="{FF2B5EF4-FFF2-40B4-BE49-F238E27FC236}">
                  <a16:creationId xmlns:a16="http://schemas.microsoft.com/office/drawing/2014/main" id="{019A39F9-B0FF-4DFE-B81C-6A15B1204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2314" y="3612441"/>
              <a:ext cx="3887788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161616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布料及受限气体模拟</a:t>
              </a:r>
              <a:endParaRPr lang="en-US" altLang="zh-CN" sz="2800" b="1" dirty="0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A941481-133F-47D7-8AFA-1D82683152CA}"/>
              </a:ext>
            </a:extLst>
          </p:cNvPr>
          <p:cNvGrpSpPr/>
          <p:nvPr/>
        </p:nvGrpSpPr>
        <p:grpSpPr>
          <a:xfrm>
            <a:off x="4845211" y="4082366"/>
            <a:ext cx="4014567" cy="2759733"/>
            <a:chOff x="4845211" y="4082366"/>
            <a:chExt cx="4014567" cy="2759733"/>
          </a:xfrm>
        </p:grpSpPr>
        <p:pic>
          <p:nvPicPr>
            <p:cNvPr id="31" name="图片 3" descr="P08-Gas.bmp">
              <a:extLst>
                <a:ext uri="{FF2B5EF4-FFF2-40B4-BE49-F238E27FC236}">
                  <a16:creationId xmlns:a16="http://schemas.microsoft.com/office/drawing/2014/main" id="{807FF4F8-D1A8-43DD-A46B-2EB4FC5B4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211" y="4082366"/>
              <a:ext cx="4014567" cy="2299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19">
              <a:extLst>
                <a:ext uri="{FF2B5EF4-FFF2-40B4-BE49-F238E27FC236}">
                  <a16:creationId xmlns:a16="http://schemas.microsoft.com/office/drawing/2014/main" id="{42209727-7DD2-4336-8043-AEF5F97C5F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4681" y="6322986"/>
              <a:ext cx="30956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161616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气体动画模拟</a:t>
              </a:r>
              <a:endParaRPr lang="en-US" altLang="zh-CN" sz="2800" b="1" dirty="0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34" name="Rectangle 3">
            <a:extLst>
              <a:ext uri="{FF2B5EF4-FFF2-40B4-BE49-F238E27FC236}">
                <a16:creationId xmlns:a16="http://schemas.microsoft.com/office/drawing/2014/main" id="{CA53E52D-4B42-4CDE-A4A2-75A1882F0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113" y="174667"/>
            <a:ext cx="7975718" cy="63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大规模三维场景高效处理关键技术及系统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F11BD25-2164-476E-828E-62E36F4D85D2}"/>
              </a:ext>
            </a:extLst>
          </p:cNvPr>
          <p:cNvGrpSpPr/>
          <p:nvPr/>
        </p:nvGrpSpPr>
        <p:grpSpPr>
          <a:xfrm>
            <a:off x="4662014" y="4056191"/>
            <a:ext cx="4323528" cy="2888412"/>
            <a:chOff x="4662014" y="4056191"/>
            <a:chExt cx="4323528" cy="2888412"/>
          </a:xfrm>
        </p:grpSpPr>
        <p:pic>
          <p:nvPicPr>
            <p:cNvPr id="29" name="Picture 4" descr="D:\Research\31-Anima\项目截图\2010\20101231\动画生成图+Modifier编辑.bmp">
              <a:extLst>
                <a:ext uri="{FF2B5EF4-FFF2-40B4-BE49-F238E27FC236}">
                  <a16:creationId xmlns:a16="http://schemas.microsoft.com/office/drawing/2014/main" id="{7A3CFA5B-11A2-49CB-A5C2-C2E2796A5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73"/>
            <a:stretch>
              <a:fillRect/>
            </a:stretch>
          </p:blipFill>
          <p:spPr bwMode="auto">
            <a:xfrm>
              <a:off x="4662014" y="4056191"/>
              <a:ext cx="4323528" cy="2479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19">
              <a:extLst>
                <a:ext uri="{FF2B5EF4-FFF2-40B4-BE49-F238E27FC236}">
                  <a16:creationId xmlns:a16="http://schemas.microsoft.com/office/drawing/2014/main" id="{C355C174-6F5C-4675-8987-948BB45D5B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4913" y="6420728"/>
              <a:ext cx="352742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161616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交互式角色动画模拟</a:t>
              </a:r>
              <a:endParaRPr lang="en-US" altLang="zh-CN" sz="2800" b="1" dirty="0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61BA269-8CD0-486E-B86A-8308BEDA277A}"/>
              </a:ext>
            </a:extLst>
          </p:cNvPr>
          <p:cNvGrpSpPr/>
          <p:nvPr/>
        </p:nvGrpSpPr>
        <p:grpSpPr>
          <a:xfrm>
            <a:off x="4575052" y="1088740"/>
            <a:ext cx="4410490" cy="2954145"/>
            <a:chOff x="4575052" y="1088740"/>
            <a:chExt cx="4410490" cy="2954145"/>
          </a:xfrm>
        </p:grpSpPr>
        <p:pic>
          <p:nvPicPr>
            <p:cNvPr id="19" name="图片 18" descr="A06-Keyframe.bmp">
              <a:extLst>
                <a:ext uri="{FF2B5EF4-FFF2-40B4-BE49-F238E27FC236}">
                  <a16:creationId xmlns:a16="http://schemas.microsoft.com/office/drawing/2014/main" id="{1AB59331-84C0-4DBA-BBA9-AFB9E292F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052" y="1088740"/>
              <a:ext cx="4410490" cy="2520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9A0D1A4B-23F5-4FBD-BD6E-0F555E952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1688" y="3519010"/>
              <a:ext cx="30972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161616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摄像机动画</a:t>
              </a:r>
              <a:endParaRPr lang="en-US" altLang="zh-CN" sz="2800" b="1" dirty="0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8BE7B0-BD1A-4B8F-9C41-408E90AD1FE4}"/>
              </a:ext>
            </a:extLst>
          </p:cNvPr>
          <p:cNvGrpSpPr/>
          <p:nvPr/>
        </p:nvGrpSpPr>
        <p:grpSpPr>
          <a:xfrm>
            <a:off x="71500" y="1088740"/>
            <a:ext cx="4410490" cy="2928836"/>
            <a:chOff x="71500" y="1088740"/>
            <a:chExt cx="4410490" cy="2928836"/>
          </a:xfrm>
        </p:grpSpPr>
        <p:pic>
          <p:nvPicPr>
            <p:cNvPr id="20" name="图片 5" descr="A07-Figure.bmp">
              <a:extLst>
                <a:ext uri="{FF2B5EF4-FFF2-40B4-BE49-F238E27FC236}">
                  <a16:creationId xmlns:a16="http://schemas.microsoft.com/office/drawing/2014/main" id="{324B4FB9-D742-40C7-B6DD-0BBC50C25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00" y="1088740"/>
              <a:ext cx="4410490" cy="2502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19">
              <a:extLst>
                <a:ext uri="{FF2B5EF4-FFF2-40B4-BE49-F238E27FC236}">
                  <a16:creationId xmlns:a16="http://schemas.microsoft.com/office/drawing/2014/main" id="{F34093C2-125D-40E8-9EFD-DEF79D420C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8137" y="3493701"/>
              <a:ext cx="30972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161616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关键帧动画</a:t>
              </a:r>
              <a:endParaRPr lang="en-US" altLang="zh-CN" sz="2800" b="1" dirty="0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E927DB7-E39E-4A0B-AEEC-41BA728D7453}"/>
              </a:ext>
            </a:extLst>
          </p:cNvPr>
          <p:cNvGrpSpPr/>
          <p:nvPr/>
        </p:nvGrpSpPr>
        <p:grpSpPr>
          <a:xfrm>
            <a:off x="71500" y="4040193"/>
            <a:ext cx="4410489" cy="2927493"/>
            <a:chOff x="71500" y="4040193"/>
            <a:chExt cx="4410489" cy="2927493"/>
          </a:xfrm>
        </p:grpSpPr>
        <p:pic>
          <p:nvPicPr>
            <p:cNvPr id="21" name="图片 5" descr="A08-Camera.bmp">
              <a:extLst>
                <a:ext uri="{FF2B5EF4-FFF2-40B4-BE49-F238E27FC236}">
                  <a16:creationId xmlns:a16="http://schemas.microsoft.com/office/drawing/2014/main" id="{6F573EF2-606C-494E-B789-EE821E74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00" y="4040193"/>
              <a:ext cx="4410489" cy="251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19">
              <a:extLst>
                <a:ext uri="{FF2B5EF4-FFF2-40B4-BE49-F238E27FC236}">
                  <a16:creationId xmlns:a16="http://schemas.microsoft.com/office/drawing/2014/main" id="{20AFB99F-BB1A-4437-BA6A-FEAE52164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301" y="6445399"/>
              <a:ext cx="3095625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161616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角色特技动作合成</a:t>
              </a:r>
              <a:endParaRPr lang="en-US" altLang="zh-CN" sz="2800" b="1" dirty="0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FE2AEEA6-845B-4EB5-8B39-2E9F078C4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113" y="174667"/>
            <a:ext cx="7975718" cy="63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大规模三维场景高效处理关键技术及系统</a:t>
            </a:r>
          </a:p>
        </p:txBody>
      </p:sp>
    </p:spTree>
    <p:extLst>
      <p:ext uri="{BB962C8B-B14F-4D97-AF65-F5344CB8AC3E}">
        <p14:creationId xmlns:p14="http://schemas.microsoft.com/office/powerpoint/2010/main" val="34407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内容占位符 8">
            <a:extLst>
              <a:ext uri="{FF2B5EF4-FFF2-40B4-BE49-F238E27FC236}">
                <a16:creationId xmlns:a16="http://schemas.microsoft.com/office/drawing/2014/main" id="{22769C04-3FB8-4D42-9107-4176929A2E1E}"/>
              </a:ext>
            </a:extLst>
          </p:cNvPr>
          <p:cNvSpPr txBox="1">
            <a:spLocks/>
          </p:cNvSpPr>
          <p:nvPr/>
        </p:nvSpPr>
        <p:spPr bwMode="auto">
          <a:xfrm>
            <a:off x="1816100" y="1206500"/>
            <a:ext cx="280035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FF0000"/>
                </a:solidFill>
                <a:ea typeface="楷体_GB2312" pitchFamily="49" charset="-122"/>
              </a:rPr>
              <a:t>VR</a:t>
            </a:r>
            <a:r>
              <a:rPr kumimoji="1" lang="zh-CN" altLang="en-US" sz="2800" b="1">
                <a:solidFill>
                  <a:srgbClr val="FF0000"/>
                </a:solidFill>
                <a:ea typeface="楷体_GB2312" pitchFamily="49" charset="-122"/>
              </a:rPr>
              <a:t>游戏</a:t>
            </a:r>
          </a:p>
        </p:txBody>
      </p:sp>
      <p:pic>
        <p:nvPicPr>
          <p:cNvPr id="8" name="Picture 4" descr="C:\Users\Administrator\AppData\Roaming\Tencent\Users\7849952\QQ\WinTemp\RichOle\QKL]8GA`$JKBJTKK$O`7}F8.png">
            <a:extLst>
              <a:ext uri="{FF2B5EF4-FFF2-40B4-BE49-F238E27FC236}">
                <a16:creationId xmlns:a16="http://schemas.microsoft.com/office/drawing/2014/main" id="{11727F30-557F-4405-BFE1-A16D5FAAA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"/>
          <a:stretch>
            <a:fillRect/>
          </a:stretch>
        </p:blipFill>
        <p:spPr bwMode="auto">
          <a:xfrm>
            <a:off x="534988" y="2051050"/>
            <a:ext cx="5459412" cy="232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Administrator\AppData\Roaming\Tencent\Users\7849952\QQ\WinTemp\RichOle\6H{DJWQGSO2KTUE4NW%@2~Y.png">
            <a:extLst>
              <a:ext uri="{FF2B5EF4-FFF2-40B4-BE49-F238E27FC236}">
                <a16:creationId xmlns:a16="http://schemas.microsoft.com/office/drawing/2014/main" id="{8FAFD26A-1121-4142-9795-C2E2FE35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4451350"/>
            <a:ext cx="5473700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C:\Users\Administrator\AppData\Roaming\Tencent\Users\7849952\QQ\WinTemp\RichOle\K)3[TBA5RYZT~GWDQ4))H}6.png">
            <a:extLst>
              <a:ext uri="{FF2B5EF4-FFF2-40B4-BE49-F238E27FC236}">
                <a16:creationId xmlns:a16="http://schemas.microsoft.com/office/drawing/2014/main" id="{F444BB7C-AD8F-4706-9DA4-08F7253E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1111250"/>
            <a:ext cx="2463800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C:\Users\Administrator\AppData\Roaming\Tencent\Users\7849952\QQ\WinTemp\RichOle\HVCV0{B3(RJA3C0S0TT~8}G.png">
            <a:extLst>
              <a:ext uri="{FF2B5EF4-FFF2-40B4-BE49-F238E27FC236}">
                <a16:creationId xmlns:a16="http://schemas.microsoft.com/office/drawing/2014/main" id="{0EA8CA0B-F59C-4A29-8A13-C0F7658DC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35238"/>
            <a:ext cx="2465388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C:\Users\Administrator\AppData\Roaming\Tencent\Users\7849952\QQ\WinTemp\RichOle\87PYGIO5E644C]7NFIS[GNK.png">
            <a:extLst>
              <a:ext uri="{FF2B5EF4-FFF2-40B4-BE49-F238E27FC236}">
                <a16:creationId xmlns:a16="http://schemas.microsoft.com/office/drawing/2014/main" id="{CFFA5001-9151-4FDB-9D66-7614286F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959225"/>
            <a:ext cx="2441575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C:\Users\Administrator\AppData\Roaming\Tencent\Users\7849952\QQ\WinTemp\RichOle\[9)$8$QPJ%A9J1WH40O{0PQ.png">
            <a:extLst>
              <a:ext uri="{FF2B5EF4-FFF2-40B4-BE49-F238E27FC236}">
                <a16:creationId xmlns:a16="http://schemas.microsoft.com/office/drawing/2014/main" id="{B6B7CE33-D0A1-4621-925C-4FC86AD75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383213"/>
            <a:ext cx="2460625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标题 7">
            <a:extLst>
              <a:ext uri="{FF2B5EF4-FFF2-40B4-BE49-F238E27FC236}">
                <a16:creationId xmlns:a16="http://schemas.microsoft.com/office/drawing/2014/main" id="{7FCEC526-7F53-4E6B-858D-B19305CB42C4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">
            <a:extLst>
              <a:ext uri="{FF2B5EF4-FFF2-40B4-BE49-F238E27FC236}">
                <a16:creationId xmlns:a16="http://schemas.microsoft.com/office/drawing/2014/main" id="{41721AE2-94E0-44AF-8CEC-607E1D6B4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215" y="1176804"/>
            <a:ext cx="6515100" cy="63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3200" b="1" dirty="0">
                <a:ea typeface="楷体_GB2312" pitchFamily="49" charset="-122"/>
              </a:rPr>
              <a:t>口内三维扫描系统</a:t>
            </a:r>
          </a:p>
        </p:txBody>
      </p:sp>
      <p:sp>
        <p:nvSpPr>
          <p:cNvPr id="11" name="标题 7">
            <a:extLst>
              <a:ext uri="{FF2B5EF4-FFF2-40B4-BE49-F238E27FC236}">
                <a16:creationId xmlns:a16="http://schemas.microsoft.com/office/drawing/2014/main" id="{4934F46F-222F-4785-AAA0-9FB3D97912A1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三、科研成果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4DC175-3D12-4A6D-8113-6FB6B821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944095"/>
            <a:ext cx="3243086" cy="2160000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463A584-BF84-4903-A7A8-F15A6CD9F544}"/>
              </a:ext>
            </a:extLst>
          </p:cNvPr>
          <p:cNvGrpSpPr/>
          <p:nvPr/>
        </p:nvGrpSpPr>
        <p:grpSpPr>
          <a:xfrm>
            <a:off x="4217866" y="4515898"/>
            <a:ext cx="5085565" cy="2374192"/>
            <a:chOff x="4301970" y="1916186"/>
            <a:chExt cx="5085565" cy="23741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CDCBD25-E4A7-4564-9125-FA8DD8B79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32" r="17952"/>
            <a:stretch/>
          </p:blipFill>
          <p:spPr>
            <a:xfrm>
              <a:off x="4301970" y="1916186"/>
              <a:ext cx="2655296" cy="2374192"/>
            </a:xfrm>
            <a:prstGeom prst="rect">
              <a:avLst/>
            </a:prstGeom>
          </p:spPr>
        </p:pic>
        <p:sp>
          <p:nvSpPr>
            <p:cNvPr id="9" name="标题 7">
              <a:extLst>
                <a:ext uri="{FF2B5EF4-FFF2-40B4-BE49-F238E27FC236}">
                  <a16:creationId xmlns:a16="http://schemas.microsoft.com/office/drawing/2014/main" id="{36409E4B-73CE-4261-AA8C-92DB2FC598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67178" y="2495164"/>
              <a:ext cx="242035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b"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chemeClr val="accent2"/>
                  </a:solidFill>
                  <a:latin typeface="Verdana" pitchFamily="34" charset="0"/>
                  <a:ea typeface="隶书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600" kern="0" dirty="0">
                  <a:latin typeface="Times New Roman" panose="02020603050405020304" pitchFamily="18" charset="0"/>
                </a:rPr>
                <a:t>3D</a:t>
              </a:r>
              <a:r>
                <a:rPr lang="zh-CN" altLang="en-US" sz="1600" kern="0" dirty="0">
                  <a:latin typeface="Times New Roman" panose="02020603050405020304" pitchFamily="18" charset="0"/>
                </a:rPr>
                <a:t>偏差</a:t>
              </a:r>
              <a:endParaRPr lang="en-US" altLang="zh-CN" sz="1600" kern="0" dirty="0">
                <a:latin typeface="Times New Roman" panose="02020603050405020304" pitchFamily="18" charset="0"/>
              </a:endParaRPr>
            </a:p>
            <a:p>
              <a:pPr eaLnBrk="1" hangingPunct="1">
                <a:defRPr/>
              </a:pPr>
              <a:r>
                <a:rPr lang="zh-CN" altLang="en-US" sz="1600" kern="0" dirty="0">
                  <a:latin typeface="Times New Roman" panose="02020603050405020304" pitchFamily="18" charset="0"/>
                </a:rPr>
                <a:t>最大</a:t>
              </a:r>
              <a:r>
                <a:rPr lang="en-US" altLang="zh-CN" sz="1600" kern="0" dirty="0">
                  <a:latin typeface="Times New Roman" panose="02020603050405020304" pitchFamily="18" charset="0"/>
                </a:rPr>
                <a:t>+/- 3.044/-3.338mm</a:t>
              </a:r>
            </a:p>
            <a:p>
              <a:pPr eaLnBrk="1" hangingPunct="1">
                <a:defRPr/>
              </a:pPr>
              <a:r>
                <a:rPr lang="zh-CN" altLang="en-US" sz="1600" kern="0" dirty="0">
                  <a:latin typeface="Times New Roman" panose="02020603050405020304" pitchFamily="18" charset="0"/>
                </a:rPr>
                <a:t>平均</a:t>
              </a:r>
              <a:r>
                <a:rPr lang="en-US" altLang="zh-CN" sz="1600" kern="0" dirty="0">
                  <a:latin typeface="Times New Roman" panose="02020603050405020304" pitchFamily="18" charset="0"/>
                </a:rPr>
                <a:t>+/- 0.148/-0.139mm</a:t>
              </a:r>
            </a:p>
            <a:p>
              <a:pPr eaLnBrk="1" hangingPunct="1">
                <a:defRPr/>
              </a:pPr>
              <a:r>
                <a:rPr lang="zh-CN" altLang="en-US" sz="1600" kern="0" dirty="0">
                  <a:latin typeface="Times New Roman" panose="02020603050405020304" pitchFamily="18" charset="0"/>
                </a:rPr>
                <a:t>标准偏差：</a:t>
              </a:r>
              <a:r>
                <a:rPr lang="en-US" altLang="zh-CN" sz="1600" kern="0" dirty="0">
                  <a:latin typeface="Times New Roman" panose="02020603050405020304" pitchFamily="18" charset="0"/>
                </a:rPr>
                <a:t>0.194mm</a:t>
              </a:r>
            </a:p>
            <a:p>
              <a:pPr eaLnBrk="1" hangingPunct="1">
                <a:defRPr/>
              </a:pPr>
              <a:r>
                <a:rPr lang="en-US" altLang="zh-CN" sz="1600" kern="0" dirty="0">
                  <a:latin typeface="Times New Roman" panose="02020603050405020304" pitchFamily="18" charset="0"/>
                </a:rPr>
                <a:t>RMS</a:t>
              </a:r>
              <a:r>
                <a:rPr lang="zh-CN" altLang="en-US" sz="1600" kern="0" dirty="0">
                  <a:latin typeface="Times New Roman" panose="02020603050405020304" pitchFamily="18" charset="0"/>
                </a:rPr>
                <a:t>：</a:t>
              </a:r>
              <a:r>
                <a:rPr lang="en-US" altLang="zh-CN" sz="1600" kern="0" dirty="0">
                  <a:latin typeface="Times New Roman" panose="02020603050405020304" pitchFamily="18" charset="0"/>
                </a:rPr>
                <a:t>0.194mm</a:t>
              </a:r>
              <a:endParaRPr lang="zh-CN" altLang="en-US" sz="1600" kern="0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1992050-E47F-43AB-8F8F-660582778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02"/>
          <a:stretch/>
        </p:blipFill>
        <p:spPr>
          <a:xfrm>
            <a:off x="616213" y="1977363"/>
            <a:ext cx="3309008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ECA991-F07F-4AD6-B717-026F82F58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68" y="4227373"/>
            <a:ext cx="3108347" cy="262200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内容占位符 8">
            <a:extLst>
              <a:ext uri="{FF2B5EF4-FFF2-40B4-BE49-F238E27FC236}">
                <a16:creationId xmlns:a16="http://schemas.microsoft.com/office/drawing/2014/main" id="{8B96AE3C-B4E3-41E2-B880-6EBC8299DE4D}"/>
              </a:ext>
            </a:extLst>
          </p:cNvPr>
          <p:cNvSpPr txBox="1">
            <a:spLocks/>
          </p:cNvSpPr>
          <p:nvPr/>
        </p:nvSpPr>
        <p:spPr bwMode="auto">
          <a:xfrm>
            <a:off x="1565275" y="1103313"/>
            <a:ext cx="601345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FF0000"/>
                </a:solidFill>
                <a:ea typeface="楷体_GB2312" pitchFamily="49" charset="-122"/>
              </a:rPr>
              <a:t>微波器件建模及计算数据可视化</a:t>
            </a:r>
          </a:p>
        </p:txBody>
      </p:sp>
      <p:sp>
        <p:nvSpPr>
          <p:cNvPr id="14" name="标题 7">
            <a:extLst>
              <a:ext uri="{FF2B5EF4-FFF2-40B4-BE49-F238E27FC236}">
                <a16:creationId xmlns:a16="http://schemas.microsoft.com/office/drawing/2014/main" id="{816C3430-2C74-46B0-805B-ED3BCF4751A5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三、科研成果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827788-FE17-4789-9869-A9A19617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1949450"/>
            <a:ext cx="36671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E6479F-B056-4557-BE34-DD9CC99AD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4510088"/>
            <a:ext cx="37211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D1A6F1-2EBE-4481-91BC-089E86917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1957388"/>
            <a:ext cx="36163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B404C3-CAEA-4AA0-9CDA-C6DC43CCD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4510088"/>
            <a:ext cx="36163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>
            <a:extLst>
              <a:ext uri="{FF2B5EF4-FFF2-40B4-BE49-F238E27FC236}">
                <a16:creationId xmlns:a16="http://schemas.microsoft.com/office/drawing/2014/main" id="{23A2C653-8CC1-4E9F-8515-284458E0441E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677863" y="1117600"/>
            <a:ext cx="8358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6699"/>
              </a:buClr>
              <a:buSzPct val="70000"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面向智能玩具领域的核心技术研究及其产业化示范</a:t>
            </a:r>
          </a:p>
        </p:txBody>
      </p:sp>
      <p:sp>
        <p:nvSpPr>
          <p:cNvPr id="11" name="Text Box 19">
            <a:extLst>
              <a:ext uri="{FF2B5EF4-FFF2-40B4-BE49-F238E27FC236}">
                <a16:creationId xmlns:a16="http://schemas.microsoft.com/office/drawing/2014/main" id="{A404D0BD-ED60-4FBD-8DB1-ABF47FAA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5737225"/>
            <a:ext cx="5689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600" b="1">
                <a:solidFill>
                  <a:srgbClr val="161616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智能教育机器人虚拟设计与仿真平台</a:t>
            </a:r>
            <a:endParaRPr lang="en-US" altLang="zh-CN" sz="2600" b="1">
              <a:solidFill>
                <a:srgbClr val="161616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3557" name="Picture 9">
            <a:extLst>
              <a:ext uri="{FF2B5EF4-FFF2-40B4-BE49-F238E27FC236}">
                <a16:creationId xmlns:a16="http://schemas.microsoft.com/office/drawing/2014/main" id="{0B0C874C-F721-456D-BD92-03838DD5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762125"/>
            <a:ext cx="5265738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7">
            <a:extLst>
              <a:ext uri="{FF2B5EF4-FFF2-40B4-BE49-F238E27FC236}">
                <a16:creationId xmlns:a16="http://schemas.microsoft.com/office/drawing/2014/main" id="{8B30F6C4-C6E3-45BB-AE8A-EBF59FD1AECB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8">
            <a:extLst>
              <a:ext uri="{FF2B5EF4-FFF2-40B4-BE49-F238E27FC236}">
                <a16:creationId xmlns:a16="http://schemas.microsoft.com/office/drawing/2014/main" id="{CF8F9C0D-AA99-4B72-8C17-891BA4A39771}"/>
              </a:ext>
            </a:extLst>
          </p:cNvPr>
          <p:cNvSpPr>
            <a:spLocks/>
          </p:cNvSpPr>
          <p:nvPr/>
        </p:nvSpPr>
        <p:spPr bwMode="auto">
          <a:xfrm>
            <a:off x="415925" y="1109663"/>
            <a:ext cx="8312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大规模群体动画模拟与绘制技术（</a:t>
            </a:r>
            <a:r>
              <a:rPr lang="en-US" altLang="zh-CN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863探索项目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</a:p>
        </p:txBody>
      </p:sp>
      <p:pic>
        <p:nvPicPr>
          <p:cNvPr id="9" name="Picture 10" descr="Massive01">
            <a:extLst>
              <a:ext uri="{FF2B5EF4-FFF2-40B4-BE49-F238E27FC236}">
                <a16:creationId xmlns:a16="http://schemas.microsoft.com/office/drawing/2014/main" id="{1812B4C0-4832-4BF8-930C-70E84E72641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4241800"/>
            <a:ext cx="3076575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D:\Laboratory\Lab\IDMT\00-IDMT\2009\2009团队年度技术报告\Photo\卢光辉-截图\Theater.jpg">
            <a:extLst>
              <a:ext uri="{FF2B5EF4-FFF2-40B4-BE49-F238E27FC236}">
                <a16:creationId xmlns:a16="http://schemas.microsoft.com/office/drawing/2014/main" id="{690E0A08-F56A-4B74-94A1-6FBF934F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1858963"/>
            <a:ext cx="3078162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D:\Laboratory\Lab\IDMT\00-IDMT\2009\2009团队年度技术报告\Photo\卢光辉-截图\Traffic.jpg">
            <a:extLst>
              <a:ext uri="{FF2B5EF4-FFF2-40B4-BE49-F238E27FC236}">
                <a16:creationId xmlns:a16="http://schemas.microsoft.com/office/drawing/2014/main" id="{6B1708E3-BC0B-4A80-B131-6E96613F2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1854200"/>
            <a:ext cx="3073400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5" descr="暴风截屏20101101234155.bmp">
            <a:extLst>
              <a:ext uri="{FF2B5EF4-FFF2-40B4-BE49-F238E27FC236}">
                <a16:creationId xmlns:a16="http://schemas.microsoft.com/office/drawing/2014/main" id="{01F4F874-3BE4-4DA4-8B44-E6DD7D089D76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12679"/>
          <a:stretch>
            <a:fillRect/>
          </a:stretch>
        </p:blipFill>
        <p:spPr bwMode="auto">
          <a:xfrm>
            <a:off x="4662488" y="4241800"/>
            <a:ext cx="3076575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标题 7">
            <a:extLst>
              <a:ext uri="{FF2B5EF4-FFF2-40B4-BE49-F238E27FC236}">
                <a16:creationId xmlns:a16="http://schemas.microsoft.com/office/drawing/2014/main" id="{71519691-91DC-4AB5-B193-C69305B14CAC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8">
            <a:extLst>
              <a:ext uri="{FF2B5EF4-FFF2-40B4-BE49-F238E27FC236}">
                <a16:creationId xmlns:a16="http://schemas.microsoft.com/office/drawing/2014/main" id="{72052CF1-94E0-4CF2-BFCF-D73B44E79800}"/>
              </a:ext>
            </a:extLst>
          </p:cNvPr>
          <p:cNvSpPr>
            <a:spLocks/>
          </p:cNvSpPr>
          <p:nvPr/>
        </p:nvSpPr>
        <p:spPr bwMode="auto">
          <a:xfrm>
            <a:off x="-153989" y="1090613"/>
            <a:ext cx="8056359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8775" indent="-358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体验式虚拟博物馆数字展示（金沙博物馆）</a:t>
            </a:r>
          </a:p>
        </p:txBody>
      </p:sp>
      <p:pic>
        <p:nvPicPr>
          <p:cNvPr id="45059" name="Picture 4" descr="D:\Laboratory\Lab\IDMT\00-IDMT\研究所成果交流\何晓曦\12.bmp">
            <a:extLst>
              <a:ext uri="{FF2B5EF4-FFF2-40B4-BE49-F238E27FC236}">
                <a16:creationId xmlns:a16="http://schemas.microsoft.com/office/drawing/2014/main" id="{10281829-69AE-42D5-943B-B85A75110E5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1773238"/>
            <a:ext cx="5465762" cy="445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" descr="D:\Laboratory\Lab\IDMT\00-IDMT\研究所成果交流\何晓曦\2.bmp">
            <a:extLst>
              <a:ext uri="{FF2B5EF4-FFF2-40B4-BE49-F238E27FC236}">
                <a16:creationId xmlns:a16="http://schemas.microsoft.com/office/drawing/2014/main" id="{43B6EA92-6AAF-448D-9148-95DE9707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4068763"/>
            <a:ext cx="28797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 descr="D:\Laboratory\Lab\IDMT\00-IDMT\研究所成果交流\何晓曦\8.bmp">
            <a:extLst>
              <a:ext uri="{FF2B5EF4-FFF2-40B4-BE49-F238E27FC236}">
                <a16:creationId xmlns:a16="http://schemas.microsoft.com/office/drawing/2014/main" id="{C5C976BC-81DD-4C7A-8628-4DA70229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1773238"/>
            <a:ext cx="28797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7">
            <a:extLst>
              <a:ext uri="{FF2B5EF4-FFF2-40B4-BE49-F238E27FC236}">
                <a16:creationId xmlns:a16="http://schemas.microsoft.com/office/drawing/2014/main" id="{DF4555B5-7A13-4654-8750-868F0C109C4D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8">
            <a:extLst>
              <a:ext uri="{FF2B5EF4-FFF2-40B4-BE49-F238E27FC236}">
                <a16:creationId xmlns:a16="http://schemas.microsoft.com/office/drawing/2014/main" id="{9D15E7D6-68AF-4D83-AAEF-C78C58A6AB3C}"/>
              </a:ext>
            </a:extLst>
          </p:cNvPr>
          <p:cNvSpPr>
            <a:spLocks/>
          </p:cNvSpPr>
          <p:nvPr/>
        </p:nvSpPr>
        <p:spPr bwMode="auto">
          <a:xfrm>
            <a:off x="566555" y="998538"/>
            <a:ext cx="3914958" cy="632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8775" indent="-358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楷体_GB2312" pitchFamily="49" charset="-122"/>
              </a:rPr>
              <a:t>虚拟楼盘展示系统</a:t>
            </a:r>
          </a:p>
        </p:txBody>
      </p:sp>
      <p:pic>
        <p:nvPicPr>
          <p:cNvPr id="385027" name="Picture 2" descr="C:\Users\yuecao\AppData\Local\Temp\Rar$DR10.352\环境映射+场景切换01.JPG">
            <a:extLst>
              <a:ext uri="{FF2B5EF4-FFF2-40B4-BE49-F238E27FC236}">
                <a16:creationId xmlns:a16="http://schemas.microsoft.com/office/drawing/2014/main" id="{70A00E09-DAB1-42BE-AAD6-8E492921A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4284375"/>
            <a:ext cx="335876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28" name="Picture 3" descr="C:\Users\yuecao\AppData\Local\Temp\Rar$DR11.775\环境映射+场景切换03.JPG">
            <a:extLst>
              <a:ext uri="{FF2B5EF4-FFF2-40B4-BE49-F238E27FC236}">
                <a16:creationId xmlns:a16="http://schemas.microsoft.com/office/drawing/2014/main" id="{BE0AE251-D70A-4B18-8513-94951B1D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85" y="1675785"/>
            <a:ext cx="335876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29" name="Picture 5" descr="C:\Users\yuecao\AppData\Local\Temp\Rar$DR12.133\环境映射+场景切换05.JPG">
            <a:extLst>
              <a:ext uri="{FF2B5EF4-FFF2-40B4-BE49-F238E27FC236}">
                <a16:creationId xmlns:a16="http://schemas.microsoft.com/office/drawing/2014/main" id="{D32F56AC-5AAD-4F5B-A94C-7B6F9091A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284375"/>
            <a:ext cx="335876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5030" name="Picture 6" descr="C:\Users\yuecao\AppData\Local\Temp\Rar$DR12.671\环境映射+场景切换06.JPG">
            <a:extLst>
              <a:ext uri="{FF2B5EF4-FFF2-40B4-BE49-F238E27FC236}">
                <a16:creationId xmlns:a16="http://schemas.microsoft.com/office/drawing/2014/main" id="{B342705A-94D8-406B-8BED-9AD0D4D92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75785"/>
            <a:ext cx="3358763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7">
            <a:extLst>
              <a:ext uri="{FF2B5EF4-FFF2-40B4-BE49-F238E27FC236}">
                <a16:creationId xmlns:a16="http://schemas.microsoft.com/office/drawing/2014/main" id="{E9D452F1-B2D9-410A-84F6-28F18AC3ABCA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5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5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5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5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2A5FCD8-5878-4158-A1B7-72D2F3A27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641832"/>
              </p:ext>
            </p:extLst>
          </p:nvPr>
        </p:nvGraphicFramePr>
        <p:xfrm>
          <a:off x="234000" y="1120195"/>
          <a:ext cx="867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603" name="标题 7">
            <a:extLst>
              <a:ext uri="{FF2B5EF4-FFF2-40B4-BE49-F238E27FC236}">
                <a16:creationId xmlns:a16="http://schemas.microsoft.com/office/drawing/2014/main" id="{8B782939-8075-40B5-81F1-B3A021FF5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三、科研成果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546F5D4-FF20-4A26-A9C5-8694D3027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188" y="3519010"/>
            <a:ext cx="2347200" cy="71913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网络应用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015" name="Picture 39" descr="200357201853main">
            <a:extLst>
              <a:ext uri="{FF2B5EF4-FFF2-40B4-BE49-F238E27FC236}">
                <a16:creationId xmlns:a16="http://schemas.microsoft.com/office/drawing/2014/main" id="{1949BBF0-8D6E-4F12-BADA-8490CE504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437063"/>
            <a:ext cx="224948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016" name="Picture 40" descr="200357202344welcome">
            <a:extLst>
              <a:ext uri="{FF2B5EF4-FFF2-40B4-BE49-F238E27FC236}">
                <a16:creationId xmlns:a16="http://schemas.microsoft.com/office/drawing/2014/main" id="{B6D0955D-C617-42BF-B7C3-0B49CF0BD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4437063"/>
            <a:ext cx="241141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017" name="Picture 41" descr="200357202220view">
            <a:extLst>
              <a:ext uri="{FF2B5EF4-FFF2-40B4-BE49-F238E27FC236}">
                <a16:creationId xmlns:a16="http://schemas.microsoft.com/office/drawing/2014/main" id="{46823E8A-101A-4878-8156-153C6C9D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40"/>
          <a:stretch>
            <a:fillRect/>
          </a:stretch>
        </p:blipFill>
        <p:spPr bwMode="auto">
          <a:xfrm>
            <a:off x="6011863" y="4437063"/>
            <a:ext cx="24479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标题 7">
            <a:extLst>
              <a:ext uri="{FF2B5EF4-FFF2-40B4-BE49-F238E27FC236}">
                <a16:creationId xmlns:a16="http://schemas.microsoft.com/office/drawing/2014/main" id="{DD636E09-2E17-4B32-99F2-13A549627A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8688" y="107950"/>
            <a:ext cx="7632700" cy="769938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一、基本情况</a:t>
            </a:r>
          </a:p>
        </p:txBody>
      </p:sp>
      <p:sp>
        <p:nvSpPr>
          <p:cNvPr id="3078" name="内容占位符 8">
            <a:extLst>
              <a:ext uri="{FF2B5EF4-FFF2-40B4-BE49-F238E27FC236}">
                <a16:creationId xmlns:a16="http://schemas.microsoft.com/office/drawing/2014/main" id="{913191BF-6A1F-4D01-92BC-40DC21693B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1500" y="1196975"/>
            <a:ext cx="8001000" cy="3144838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1958</a:t>
            </a:r>
            <a:r>
              <a:rPr>
                <a:latin typeface="Times New Roman" panose="02020603050405020304" pitchFamily="18" charset="0"/>
              </a:rPr>
              <a:t>年  成立电子科技大学计算机专业，是全国高校最早创立计算机学科的高校之一</a:t>
            </a:r>
            <a:endParaRPr lang="en-US" altLang="zh-CN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1993</a:t>
            </a:r>
            <a:r>
              <a:rPr>
                <a:latin typeface="Times New Roman" panose="02020603050405020304" pitchFamily="18" charset="0"/>
              </a:rPr>
              <a:t>年  成立多媒体技术实验室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1999</a:t>
            </a:r>
            <a:r>
              <a:rPr>
                <a:latin typeface="Times New Roman" panose="02020603050405020304" pitchFamily="18" charset="0"/>
              </a:rPr>
              <a:t>年  成立</a:t>
            </a:r>
            <a:r>
              <a:rPr>
                <a:solidFill>
                  <a:srgbClr val="FF0000"/>
                </a:solidFill>
                <a:latin typeface="Times New Roman" panose="02020603050405020304" pitchFamily="18" charset="0"/>
              </a:rPr>
              <a:t>电子部虚拟现实技术重点实验室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2005</a:t>
            </a:r>
            <a:r>
              <a:rPr>
                <a:latin typeface="Times New Roman" panose="02020603050405020304" pitchFamily="18" charset="0"/>
              </a:rPr>
              <a:t>年  成立数字媒体技术研究所</a:t>
            </a:r>
            <a:endParaRPr lang="en-US" altLang="zh-CN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2010</a:t>
            </a:r>
            <a:r>
              <a:rPr>
                <a:latin typeface="Times New Roman" panose="02020603050405020304" pitchFamily="18" charset="0"/>
              </a:rPr>
              <a:t>年  成立</a:t>
            </a:r>
            <a:r>
              <a:rPr>
                <a:solidFill>
                  <a:srgbClr val="FF0000"/>
                </a:solidFill>
                <a:latin typeface="Times New Roman" panose="02020603050405020304" pitchFamily="18" charset="0"/>
              </a:rPr>
              <a:t>数字媒体技术四川省重点实验室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55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5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55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7">
            <a:extLst>
              <a:ext uri="{FF2B5EF4-FFF2-40B4-BE49-F238E27FC236}">
                <a16:creationId xmlns:a16="http://schemas.microsoft.com/office/drawing/2014/main" id="{3CDE5A6D-E087-41D2-BA03-1F2E6C06BE26}"/>
              </a:ext>
            </a:extLst>
          </p:cNvPr>
          <p:cNvSpPr txBox="1">
            <a:spLocks/>
          </p:cNvSpPr>
          <p:nvPr/>
        </p:nvSpPr>
        <p:spPr bwMode="auto">
          <a:xfrm>
            <a:off x="971550" y="361950"/>
            <a:ext cx="795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基于大数据的居民健康智能服务平台关键技术研究及应用</a:t>
            </a:r>
          </a:p>
        </p:txBody>
      </p:sp>
      <p:grpSp>
        <p:nvGrpSpPr>
          <p:cNvPr id="2" name="组合 25">
            <a:extLst>
              <a:ext uri="{FF2B5EF4-FFF2-40B4-BE49-F238E27FC236}">
                <a16:creationId xmlns:a16="http://schemas.microsoft.com/office/drawing/2014/main" id="{4BF64436-6A4B-4D4D-B056-FC9A733DCFFA}"/>
              </a:ext>
            </a:extLst>
          </p:cNvPr>
          <p:cNvGrpSpPr>
            <a:grpSpLocks/>
          </p:cNvGrpSpPr>
          <p:nvPr/>
        </p:nvGrpSpPr>
        <p:grpSpPr bwMode="auto">
          <a:xfrm>
            <a:off x="390525" y="2951163"/>
            <a:ext cx="3475038" cy="3189287"/>
            <a:chOff x="0" y="0"/>
            <a:chExt cx="2911776" cy="3188970"/>
          </a:xfrm>
        </p:grpSpPr>
        <p:sp>
          <p:nvSpPr>
            <p:cNvPr id="28763" name="AutoShape 12">
              <a:extLst>
                <a:ext uri="{FF2B5EF4-FFF2-40B4-BE49-F238E27FC236}">
                  <a16:creationId xmlns:a16="http://schemas.microsoft.com/office/drawing/2014/main" id="{431C1490-043D-47CF-82BD-1194BEFCA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911775" cy="318897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E7FAF8"/>
                </a:gs>
                <a:gs pos="100000">
                  <a:srgbClr val="FAFEFD"/>
                </a:gs>
              </a:gsLst>
              <a:lin ang="5400000" scaled="1"/>
            </a:gradFill>
            <a:ln w="47625" cmpd="thickThin">
              <a:solidFill>
                <a:srgbClr val="A3A101"/>
              </a:solidFill>
              <a:bevel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1800"/>
                </a:spcAft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记录总数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</a:t>
              </a:r>
              <a:r>
                <a:rPr lang="en-US" altLang="zh-CN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19</a:t>
              </a:r>
              <a:r>
                <a:rPr lang="zh-CN" altLang="en-US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亿条</a:t>
              </a:r>
              <a:endPara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项目检验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1875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万条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门诊费用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5.6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亿条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门诊处方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3.8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亿条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住院医嘱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1.5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亿条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检查影像</a:t>
              </a:r>
              <a:r>
                <a:rPr lang="en-US" altLang="zh-CN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	226</a:t>
              </a:r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万条</a:t>
              </a:r>
              <a:endParaRPr lang="en-US" altLang="zh-CN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8764" name="直接连接符 18">
              <a:extLst>
                <a:ext uri="{FF2B5EF4-FFF2-40B4-BE49-F238E27FC236}">
                  <a16:creationId xmlns:a16="http://schemas.microsoft.com/office/drawing/2014/main" id="{5FDBD4D7-39F1-4AD0-88A4-5183555E95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0" y="731520"/>
              <a:ext cx="2908716" cy="30481"/>
            </a:xfrm>
            <a:prstGeom prst="line">
              <a:avLst/>
            </a:prstGeom>
            <a:noFill/>
            <a:ln w="28575">
              <a:solidFill>
                <a:srgbClr val="A3A10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" name="AutoShape 12">
            <a:extLst>
              <a:ext uri="{FF2B5EF4-FFF2-40B4-BE49-F238E27FC236}">
                <a16:creationId xmlns:a16="http://schemas.microsoft.com/office/drawing/2014/main" id="{655F2D71-5AA5-48A4-B244-0A09023C0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50" y="1811338"/>
            <a:ext cx="3751263" cy="10445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7FAF8"/>
              </a:gs>
              <a:gs pos="100000">
                <a:srgbClr val="FAFEFD"/>
              </a:gs>
            </a:gsLst>
            <a:lin ang="5400000" scaled="1"/>
          </a:gradFill>
          <a:ln w="47625" cmpd="thickThin">
            <a:solidFill>
              <a:srgbClr val="762299"/>
            </a:solidFill>
            <a:bevel/>
            <a:headEnd/>
            <a:tailEnd/>
          </a:ln>
        </p:spPr>
        <p:txBody>
          <a:bodyPr anchor="ctr"/>
          <a:lstStyle>
            <a:lvl1pPr marL="365125" indent="-365125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800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万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份健康档案</a:t>
            </a:r>
            <a:endParaRPr lang="en-US" altLang="zh-CN" sz="24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44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家</a:t>
            </a:r>
            <a:r>
              <a:rPr lang="zh-CN" altLang="en-US" sz="24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公立医院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8B93B0D9-4E55-473B-A332-E1860B1D9493}"/>
              </a:ext>
            </a:extLst>
          </p:cNvPr>
          <p:cNvGraphicFramePr>
            <a:graphicFrameLocks noGrp="1"/>
          </p:cNvGraphicFramePr>
          <p:nvPr/>
        </p:nvGraphicFramePr>
        <p:xfrm>
          <a:off x="4127500" y="1162050"/>
          <a:ext cx="4935538" cy="5537200"/>
        </p:xfrm>
        <a:graphic>
          <a:graphicData uri="http://schemas.openxmlformats.org/drawingml/2006/table">
            <a:tbl>
              <a:tblPr/>
              <a:tblGrid>
                <a:gridCol w="2001838">
                  <a:extLst>
                    <a:ext uri="{9D8B030D-6E8A-4147-A177-3AD203B41FA5}">
                      <a16:colId xmlns:a16="http://schemas.microsoft.com/office/drawing/2014/main" val="1020064304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336618225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914781973"/>
                    </a:ext>
                  </a:extLst>
                </a:gridCol>
              </a:tblGrid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表名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记录数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条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存储</a:t>
                      </a: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(MB)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22051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检验记录表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18,754,384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3,394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152409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检验明细表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203,030,869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26,946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160926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检验子明细表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113,979,209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12,074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75645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病案首页表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812,567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872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567654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收费标准表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1,443,427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178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35143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检查单数据表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3,240,390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904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111838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门诊费用表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557,096,697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92,863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946916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门诊记录表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86,601,269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16,675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164845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门诊处方表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384,341,945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90,432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988923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住院费用表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360,167,454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75,397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738440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住院记录表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1,972,321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616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978560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住院医嘱表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154,951,149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32,576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848112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项目对照表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748,679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96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243470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药品库存表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23,263,855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5,440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978112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病人手术表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14,325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4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61472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药品出库表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4,978,922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1,024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78322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检查影像数据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2,256,002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320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33089"/>
                  </a:ext>
                </a:extLst>
              </a:tr>
              <a:tr h="2508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药品入库数据表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1,556,968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344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125501"/>
                  </a:ext>
                </a:extLst>
              </a:tr>
              <a:tr h="1793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合计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1,919,210,444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360,155 </a:t>
                      </a:r>
                      <a:endParaRPr kumimoji="0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3158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6320820B-9F64-4CD1-B046-690F09766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189038"/>
            <a:ext cx="8178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基于大数据的居民健康智能服务平台关键技术研究及应用</a:t>
            </a: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6A2F5CCA-E9C8-4F28-B45D-1AD8A8B3228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/>
          <a:srcRect r="11323"/>
          <a:stretch>
            <a:fillRect/>
          </a:stretch>
        </p:blipFill>
        <p:spPr bwMode="auto">
          <a:xfrm>
            <a:off x="571500" y="4202113"/>
            <a:ext cx="3867150" cy="1982787"/>
          </a:xfrm>
          <a:prstGeom prst="rect">
            <a:avLst/>
          </a:prstGeom>
          <a:noFill/>
          <a:ln w="1587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1" name="图片 4" descr="1.png">
            <a:extLst>
              <a:ext uri="{FF2B5EF4-FFF2-40B4-BE49-F238E27FC236}">
                <a16:creationId xmlns:a16="http://schemas.microsoft.com/office/drawing/2014/main" id="{EFEF56AD-CA06-4A41-932F-7CAC4E862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4113213"/>
            <a:ext cx="330835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E0F38A7-BF90-4218-8A82-9B9149F1978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1828800"/>
            <a:ext cx="330835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4" descr="图片5">
            <a:extLst>
              <a:ext uri="{FF2B5EF4-FFF2-40B4-BE49-F238E27FC236}">
                <a16:creationId xmlns:a16="http://schemas.microsoft.com/office/drawing/2014/main" id="{E2C92845-2CA3-41DE-A684-A0C4AEC65A11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71500" y="1917700"/>
            <a:ext cx="3867150" cy="198278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5" name="内容占位符 8">
            <a:extLst>
              <a:ext uri="{FF2B5EF4-FFF2-40B4-BE49-F238E27FC236}">
                <a16:creationId xmlns:a16="http://schemas.microsoft.com/office/drawing/2014/main" id="{C84328E3-FB6C-49EA-A941-B3117F6A9E03}"/>
              </a:ext>
            </a:extLst>
          </p:cNvPr>
          <p:cNvSpPr>
            <a:spLocks/>
          </p:cNvSpPr>
          <p:nvPr/>
        </p:nvSpPr>
        <p:spPr bwMode="auto">
          <a:xfrm>
            <a:off x="619125" y="6273800"/>
            <a:ext cx="37719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医疗保险智能监管与决策系统</a:t>
            </a:r>
          </a:p>
        </p:txBody>
      </p:sp>
      <p:sp>
        <p:nvSpPr>
          <p:cNvPr id="16" name="内容占位符 8">
            <a:extLst>
              <a:ext uri="{FF2B5EF4-FFF2-40B4-BE49-F238E27FC236}">
                <a16:creationId xmlns:a16="http://schemas.microsoft.com/office/drawing/2014/main" id="{BC9D3E20-249E-4E52-8925-0B44EF749ECB}"/>
              </a:ext>
            </a:extLst>
          </p:cNvPr>
          <p:cNvSpPr>
            <a:spLocks/>
          </p:cNvSpPr>
          <p:nvPr/>
        </p:nvSpPr>
        <p:spPr bwMode="auto">
          <a:xfrm>
            <a:off x="5111750" y="6300788"/>
            <a:ext cx="3119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分级诊疗决策支持系统</a:t>
            </a:r>
          </a:p>
        </p:txBody>
      </p:sp>
      <p:sp>
        <p:nvSpPr>
          <p:cNvPr id="29705" name="标题 7">
            <a:extLst>
              <a:ext uri="{FF2B5EF4-FFF2-40B4-BE49-F238E27FC236}">
                <a16:creationId xmlns:a16="http://schemas.microsoft.com/office/drawing/2014/main" id="{4F0BF237-2248-42FE-A032-90292C531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115888"/>
            <a:ext cx="7632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chemeClr val="accent2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8">
            <a:extLst>
              <a:ext uri="{FF2B5EF4-FFF2-40B4-BE49-F238E27FC236}">
                <a16:creationId xmlns:a16="http://schemas.microsoft.com/office/drawing/2014/main" id="{C5D8247B-27AC-4934-9755-D57EE4EA928E}"/>
              </a:ext>
            </a:extLst>
          </p:cNvPr>
          <p:cNvSpPr>
            <a:spLocks/>
          </p:cNvSpPr>
          <p:nvPr/>
        </p:nvSpPr>
        <p:spPr bwMode="auto">
          <a:xfrm>
            <a:off x="438150" y="1117600"/>
            <a:ext cx="7126288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建筑公司成本管理系统</a:t>
            </a:r>
          </a:p>
        </p:txBody>
      </p:sp>
      <p:pic>
        <p:nvPicPr>
          <p:cNvPr id="26627" name="图片 7" descr="jj2.png">
            <a:extLst>
              <a:ext uri="{FF2B5EF4-FFF2-40B4-BE49-F238E27FC236}">
                <a16:creationId xmlns:a16="http://schemas.microsoft.com/office/drawing/2014/main" id="{74EF58C5-06EF-4A70-863F-F7EE0D4B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3651250"/>
            <a:ext cx="4265612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8" descr="jj4.png">
            <a:extLst>
              <a:ext uri="{FF2B5EF4-FFF2-40B4-BE49-F238E27FC236}">
                <a16:creationId xmlns:a16="http://schemas.microsoft.com/office/drawing/2014/main" id="{B801D752-4AEC-4C83-A7BC-CAAAFBEB6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3" y="3651250"/>
            <a:ext cx="426243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21490A6F-394B-4949-87CD-976EE575F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1828800"/>
            <a:ext cx="7291388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Spring + SpringMVC + Hiberate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基于</a:t>
            </a:r>
            <a:r>
              <a:rPr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RBAC</a:t>
            </a:r>
            <a:r>
              <a:rPr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的权限管理：</a:t>
            </a:r>
            <a:r>
              <a:rPr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Shiro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Tomcat + MySQL</a:t>
            </a:r>
            <a:endParaRPr lang="zh-CN" altLang="en-US" sz="2400" b="1">
              <a:solidFill>
                <a:srgbClr val="00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6630" name="标题 7">
            <a:extLst>
              <a:ext uri="{FF2B5EF4-FFF2-40B4-BE49-F238E27FC236}">
                <a16:creationId xmlns:a16="http://schemas.microsoft.com/office/drawing/2014/main" id="{719FE073-559E-40E4-8E32-8769FF5B7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115888"/>
            <a:ext cx="7632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chemeClr val="accent2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8">
            <a:extLst>
              <a:ext uri="{FF2B5EF4-FFF2-40B4-BE49-F238E27FC236}">
                <a16:creationId xmlns:a16="http://schemas.microsoft.com/office/drawing/2014/main" id="{CFB316FF-0F53-4D97-8F59-5DE70A5E9ED5}"/>
              </a:ext>
            </a:extLst>
          </p:cNvPr>
          <p:cNvSpPr>
            <a:spLocks/>
          </p:cNvSpPr>
          <p:nvPr/>
        </p:nvSpPr>
        <p:spPr bwMode="auto">
          <a:xfrm>
            <a:off x="438150" y="1285240"/>
            <a:ext cx="7126288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金融风险控制管理平台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89D0CA4-FC2F-4B20-962B-393DB332F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1996440"/>
            <a:ext cx="7291388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SSH+Shiro</a:t>
            </a:r>
          </a:p>
          <a:p>
            <a:pPr eaLnBrk="1" hangingPunct="1">
              <a:lnSpc>
                <a:spcPct val="120000"/>
              </a:lnSpc>
              <a:buClr>
                <a:schemeClr val="tx1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基于</a:t>
            </a:r>
            <a:r>
              <a:rPr lang="en-US" altLang="zh-CN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AI</a:t>
            </a:r>
            <a:r>
              <a:rPr lang="zh-CN" altLang="en-US" sz="2400" b="1">
                <a:solidFill>
                  <a:srgbClr val="000066"/>
                </a:solidFill>
                <a:latin typeface="Times New Roman" panose="02020603050405020304" pitchFamily="18" charset="0"/>
                <a:ea typeface="楷体_GB2312" pitchFamily="49" charset="-122"/>
              </a:rPr>
              <a:t>的大数据分析</a:t>
            </a:r>
          </a:p>
        </p:txBody>
      </p:sp>
      <p:sp>
        <p:nvSpPr>
          <p:cNvPr id="27652" name="标题 7">
            <a:extLst>
              <a:ext uri="{FF2B5EF4-FFF2-40B4-BE49-F238E27FC236}">
                <a16:creationId xmlns:a16="http://schemas.microsoft.com/office/drawing/2014/main" id="{EE25165B-A629-49F7-98C4-33E563FB5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115888"/>
            <a:ext cx="7632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chemeClr val="accent2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三、科研成果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A4EB1-113A-45BF-B358-0EAACCC38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6" t="33433" r="7770"/>
          <a:stretch/>
        </p:blipFill>
        <p:spPr>
          <a:xfrm>
            <a:off x="4423091" y="3429000"/>
            <a:ext cx="4400869" cy="2496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D29B18-6460-4358-872C-68873C309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81"/>
          <a:stretch/>
        </p:blipFill>
        <p:spPr>
          <a:xfrm>
            <a:off x="303406" y="3542275"/>
            <a:ext cx="3963794" cy="2269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00" name="Picture 48" descr="D:\0caihb_work_20160918\1项目管理\0成都市\2016\BA008 成都市科技局 高校院所创新创业人才资助\证明材料\专利_一种运动估计方法.jpg">
            <a:extLst>
              <a:ext uri="{FF2B5EF4-FFF2-40B4-BE49-F238E27FC236}">
                <a16:creationId xmlns:a16="http://schemas.microsoft.com/office/drawing/2014/main" id="{FD002057-5B88-46AB-B73A-1CA12701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2798763"/>
            <a:ext cx="25273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03" name="Picture 51" descr="D:\0caihb_work_20160918\1项目管理\0成都市\2016\BA008 成都市科技局 高校院所创新创业人才资助\证明材料\专利_一种无冗余的大规模地形数据组织方法和读取方法.jpg">
            <a:extLst>
              <a:ext uri="{FF2B5EF4-FFF2-40B4-BE49-F238E27FC236}">
                <a16:creationId xmlns:a16="http://schemas.microsoft.com/office/drawing/2014/main" id="{58B694A4-2272-481E-ADA7-90B874927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2798763"/>
            <a:ext cx="2462212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01" name="Picture 49" descr="D:\0caihb_work_20160918\1项目管理\0成都市\2016\BA008 成都市科技局 高校院所创新创业人才资助\证明材料\专利_协同编辑中数据冲突模块的加锁方法.JPG">
            <a:extLst>
              <a:ext uri="{FF2B5EF4-FFF2-40B4-BE49-F238E27FC236}">
                <a16:creationId xmlns:a16="http://schemas.microsoft.com/office/drawing/2014/main" id="{C095DEFF-EE94-49D5-AEDB-2EBA7B9E1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2798763"/>
            <a:ext cx="24415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02" name="Picture 50" descr="D:\0caihb_work_20160918\1项目管理\0成都市\2016\BA008 成都市科技局 高校院所创新创业人才资助\证明材料\专利_一种宏块模式的快速选择方法.jpg">
            <a:extLst>
              <a:ext uri="{FF2B5EF4-FFF2-40B4-BE49-F238E27FC236}">
                <a16:creationId xmlns:a16="http://schemas.microsoft.com/office/drawing/2014/main" id="{860D97F0-4A38-491D-AED4-4BDDA3E6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2798763"/>
            <a:ext cx="230028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标题 5">
            <a:extLst>
              <a:ext uri="{FF2B5EF4-FFF2-40B4-BE49-F238E27FC236}">
                <a16:creationId xmlns:a16="http://schemas.microsoft.com/office/drawing/2014/main" id="{034B51A0-9D94-4A59-A63D-CCEFF6C6B9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16000" y="107950"/>
            <a:ext cx="8128000" cy="769938"/>
          </a:xfrm>
        </p:spPr>
        <p:txBody>
          <a:bodyPr/>
          <a:lstStyle/>
          <a:p>
            <a:pPr eaLnBrk="1" hangingPunct="1"/>
            <a:r>
              <a:rPr lang="zh-CN" altLang="en-US"/>
              <a:t>四、知识产权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3DBBECB-0433-4093-9754-0A81673D72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1050" y="1699148"/>
            <a:ext cx="5041900" cy="565348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已授权</a:t>
            </a:r>
            <a:r>
              <a:rPr kumimoji="1"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发明专利</a:t>
            </a:r>
            <a:r>
              <a:rPr kumimoji="1"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</a:t>
            </a:r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D3AC9692-B6E1-4DAC-B101-AA77BC5565E3}"/>
              </a:ext>
            </a:extLst>
          </p:cNvPr>
          <p:cNvSpPr txBox="1">
            <a:spLocks/>
          </p:cNvSpPr>
          <p:nvPr/>
        </p:nvSpPr>
        <p:spPr>
          <a:xfrm>
            <a:off x="1984375" y="2309556"/>
            <a:ext cx="5175250" cy="498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58775" indent="-358775"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已获得</a:t>
            </a:r>
            <a:r>
              <a:rPr kumimoji="1"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软件著作权登记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47</a:t>
            </a:r>
            <a:r>
              <a:rPr kumimoji="1"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项</a:t>
            </a:r>
          </a:p>
        </p:txBody>
      </p:sp>
      <p:sp>
        <p:nvSpPr>
          <p:cNvPr id="9" name="内容占位符 6">
            <a:extLst>
              <a:ext uri="{FF2B5EF4-FFF2-40B4-BE49-F238E27FC236}">
                <a16:creationId xmlns:a16="http://schemas.microsoft.com/office/drawing/2014/main" id="{FFAD9D3B-326B-4037-88A8-1B01E8AD6C95}"/>
              </a:ext>
            </a:extLst>
          </p:cNvPr>
          <p:cNvSpPr txBox="1">
            <a:spLocks/>
          </p:cNvSpPr>
          <p:nvPr/>
        </p:nvSpPr>
        <p:spPr bwMode="auto">
          <a:xfrm>
            <a:off x="2051050" y="1088740"/>
            <a:ext cx="5041900" cy="56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58775" indent="-358775" algn="l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Blip>
                <a:blip r:embed="rId6"/>
              </a:buBlip>
              <a:defRPr lang="zh-CN" altLang="en-US" sz="2800" b="1" dirty="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892175" indent="-35401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140C52"/>
              </a:buClr>
              <a:buSzPct val="85000"/>
              <a:buBlip>
                <a:blip r:embed="rId7"/>
              </a:buBlip>
              <a:defRPr lang="zh-CN" altLang="en-US" sz="2800" b="1" dirty="0">
                <a:solidFill>
                  <a:srgbClr val="000066"/>
                </a:solidFill>
                <a:latin typeface="+mn-lt"/>
                <a:ea typeface="+mn-ea"/>
              </a:defRPr>
            </a:lvl2pPr>
            <a:lvl3pPr marL="1436688" indent="-365125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p"/>
              <a:defRPr lang="zh-CN" altLang="en-US" sz="2800" b="1" dirty="0">
                <a:solidFill>
                  <a:srgbClr val="000066"/>
                </a:solidFill>
                <a:latin typeface="+mn-lt"/>
                <a:ea typeface="+mn-ea"/>
              </a:defRPr>
            </a:lvl3pPr>
            <a:lvl4pPr marL="1882775" indent="-2667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4pPr>
            <a:lvl5pPr marL="2781300" indent="-3984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5pPr>
            <a:lvl6pPr marL="3238500" indent="-3984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6pPr>
            <a:lvl7pPr marL="3695700" indent="-3984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7pPr>
            <a:lvl8pPr marL="4152900" indent="-3984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8pPr>
            <a:lvl9pPr marL="4610100" indent="-3984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800" b="1">
                <a:solidFill>
                  <a:srgbClr val="000066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kumimoji="1" lang="en-US" altLang="zh-CN" kern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</a:t>
            </a:r>
            <a:r>
              <a:rPr kumimoji="1" lang="zh-CN" altLang="en-US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技术发明专利  </a:t>
            </a:r>
            <a:r>
              <a:rPr kumimoji="1" lang="en-US" altLang="zh-CN" kern="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 </a:t>
            </a:r>
            <a:r>
              <a:rPr kumimoji="1" lang="zh-CN" altLang="en-US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</a:t>
            </a:r>
            <a:endParaRPr lang="zh-CN" altLang="en-US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6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 build="p"/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E130C55-C12B-429C-A340-AFDBE48478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1500" y="1203325"/>
            <a:ext cx="8001000" cy="560388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  <a:defRPr/>
            </a:pPr>
            <a:r>
              <a:rPr kumimoji="1"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PCT</a:t>
            </a:r>
            <a:r>
              <a:rPr kumimoj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专利 </a:t>
            </a:r>
            <a:r>
              <a:rPr kumimoji="1"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14 </a:t>
            </a:r>
            <a:r>
              <a:rPr kumimoj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项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1F019C6-F6B6-4807-A7BA-801699A3CA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107950"/>
            <a:ext cx="8128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Verdana"/>
                <a:ea typeface="隶书"/>
                <a:cs typeface="+mj-cs"/>
              </a:rPr>
              <a:t>四、知识产权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Verdana"/>
              <a:ea typeface="隶书"/>
              <a:cs typeface="+mj-cs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B8EF4E1-CE36-4591-9518-94AE0917F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00248"/>
              </p:ext>
            </p:extLst>
          </p:nvPr>
        </p:nvGraphicFramePr>
        <p:xfrm>
          <a:off x="577831" y="1853824"/>
          <a:ext cx="8128000" cy="4896221"/>
        </p:xfrm>
        <a:graphic>
          <a:graphicData uri="http://schemas.openxmlformats.org/drawingml/2006/table">
            <a:tbl>
              <a:tblPr firstRow="1" firstCol="1" bandRow="1"/>
              <a:tblGrid>
                <a:gridCol w="5974389">
                  <a:extLst>
                    <a:ext uri="{9D8B030D-6E8A-4147-A177-3AD203B41FA5}">
                      <a16:colId xmlns:a16="http://schemas.microsoft.com/office/drawing/2014/main" val="2339452085"/>
                    </a:ext>
                  </a:extLst>
                </a:gridCol>
                <a:gridCol w="2153611">
                  <a:extLst>
                    <a:ext uri="{9D8B030D-6E8A-4147-A177-3AD203B41FA5}">
                      <a16:colId xmlns:a16="http://schemas.microsoft.com/office/drawing/2014/main" val="3800273169"/>
                    </a:ext>
                  </a:extLst>
                </a:gridCol>
              </a:tblGrid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一种基于用户行为特征的智能推荐方法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PCT/CN2023/136354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217922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一种深度融合光流和</a:t>
                      </a: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IMU</a:t>
                      </a: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数据的视频稳像方法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PCT/CN2023/136324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557797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一种基于改进</a:t>
                      </a: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Mask RCNN</a:t>
                      </a: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的背部分割方法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PCT/CN2023/136325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093266"/>
                  </a:ext>
                </a:extLst>
              </a:tr>
              <a:tr h="3930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一种基于稀疏</a:t>
                      </a: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AD-Census</a:t>
                      </a: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及光场遮挡模型的深度估计方法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PCT/CN2022/134859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453313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一种双目偏振三维重建方法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PCT/CN2022/135633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10471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一种基于结构光和双目视觉的三维重建方法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PCT/CN2022/134860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519080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一种基于多目视频的家庭场景动作捕捉方法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PCT/CN2021/093969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516979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一种基于深度学习的电容缺陷智能检测方法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PCT/CN2020/135051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298997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一种柱坐标系等值面提取方法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PCT/CN2020/130374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932203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一种基于自然交互的远程家庭感知与虚拟呈现方法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PCT/CN2019/121733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578001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一种基于超声图像的电容内部缺陷智能检测方法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PCT/CN2019/122861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4041465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一种基于机器学习的癫痫病脑电波状态检测方法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PCT/CN2018/108154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4386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</a:t>
                      </a: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MAKLINK</a:t>
                      </a:r>
                      <a:r>
                        <a:rPr lang="zh-CN" sz="1800" b="1" kern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图的寻径方法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PCT/CN2019/080004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795294"/>
                  </a:ext>
                </a:extLst>
              </a:tr>
              <a:tr h="34639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b="1" kern="0" dirty="0">
                          <a:solidFill>
                            <a:srgbClr val="00206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一种基于卷积神经网络的糖尿病视网膜病变诊断技术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PCT/CN2018/108155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254" marR="9254" marT="12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5101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5">
            <a:extLst>
              <a:ext uri="{FF2B5EF4-FFF2-40B4-BE49-F238E27FC236}">
                <a16:creationId xmlns:a16="http://schemas.microsoft.com/office/drawing/2014/main" id="{2B16D7ED-E453-4712-9F9E-C815187A4B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16000" y="107950"/>
            <a:ext cx="8128000" cy="769938"/>
          </a:xfrm>
        </p:spPr>
        <p:txBody>
          <a:bodyPr/>
          <a:lstStyle/>
          <a:p>
            <a:pPr eaLnBrk="1" hangingPunct="1"/>
            <a:r>
              <a:rPr lang="zh-CN" altLang="en-US"/>
              <a:t>四、知识产权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9967A28-A4D1-46D5-ACF5-58F254D554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1500" y="984250"/>
            <a:ext cx="8001000" cy="498475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已授权</a:t>
            </a:r>
            <a:r>
              <a:rPr kumimoji="1" 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  <a:r>
              <a: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发明专利</a:t>
            </a:r>
            <a:r>
              <a:rPr kumimoji="1" 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kumimoji="1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项</a:t>
            </a:r>
            <a:endParaRPr sz="240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94E912A-745A-491A-A75E-7233BF6E7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009031"/>
              </p:ext>
            </p:extLst>
          </p:nvPr>
        </p:nvGraphicFramePr>
        <p:xfrm>
          <a:off x="476250" y="1544638"/>
          <a:ext cx="8407400" cy="5345119"/>
        </p:xfrm>
        <a:graphic>
          <a:graphicData uri="http://schemas.openxmlformats.org/drawingml/2006/table">
            <a:tbl>
              <a:tblPr/>
              <a:tblGrid>
                <a:gridCol w="5969000">
                  <a:extLst>
                    <a:ext uri="{9D8B030D-6E8A-4147-A177-3AD203B41FA5}">
                      <a16:colId xmlns:a16="http://schemas.microsoft.com/office/drawing/2014/main" val="200562185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11395306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一种自适应的媒体内容创作任务分配方法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ZL2007100506314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464990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一种图像立体匹配方法及其装置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ZL2007100508536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046632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基于代码切片的虚拟执行系统与方法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ZL2007100497565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343968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协同编辑中数据冲突模块的加锁方法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ZL2007100510080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217145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一种电磁场强度实时可视化方法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ZL2008100449195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232362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一种高效实时的群体动画系统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ZL2007100506653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976252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一种运动估计方法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ZL2007100506193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475785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一种宏块模式的快速选择方法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ZL2007100506189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96870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一种刑事案件的串并案智能分析方法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ZL2007100508540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785925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一种大规模虚拟动态场景简化方法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ZL200910260144X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69468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一种大规模虚拟人群寻径方法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ZL2009102601454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667214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一种无冗余的大规模地形数据组织方法和读取方法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ZL2010102422936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915218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一种大规模虚拟人群路径导航方法</a:t>
                      </a: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ZL2009102601469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1" marR="2124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01916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73C658C-AC91-4AD8-BF9A-88F41630965E}"/>
              </a:ext>
            </a:extLst>
          </p:cNvPr>
          <p:cNvGraphicFramePr>
            <a:graphicFrameLocks noGrp="1"/>
          </p:cNvGraphicFramePr>
          <p:nvPr/>
        </p:nvGraphicFramePr>
        <p:xfrm>
          <a:off x="206375" y="1508125"/>
          <a:ext cx="8677275" cy="5345119"/>
        </p:xfrm>
        <a:graphic>
          <a:graphicData uri="http://schemas.openxmlformats.org/drawingml/2006/table">
            <a:tbl>
              <a:tblPr/>
              <a:tblGrid>
                <a:gridCol w="6391275">
                  <a:extLst>
                    <a:ext uri="{9D8B030D-6E8A-4147-A177-3AD203B41FA5}">
                      <a16:colId xmlns:a16="http://schemas.microsoft.com/office/drawing/2014/main" val="1593808664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86241729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一种受地形影响的雷达探测范围三维可视化的修正方法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ZL2010102422921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604891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一种多层次虚拟群体的避碰方法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ZL2009102654305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242859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一种面向异构拓扑的角色运动重定向方法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ZL2012101398515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810569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一种大规模虚拟人群实时绘制方法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ZL2011100907759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838105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动态三维场景中加速数据结构的构建方法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ZL2012101374313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697932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一种基于云端绘制的大规模三维场景多人协同创作方法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ZL201210267390X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6241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一种虚拟服装的实时物理建模方法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ZL2012101398661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70785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基于普通三维模型的皮影模型制作方法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ZL2013100078586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717583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基于相对梯度的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ISA</a:t>
                      </a: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模型的行为识别方法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ZL2012105785786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132309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一种动态障碍物影响下流体的仿真方法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ZL2013103960342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794196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一种流体环境下的关节动画建模方法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ZL2013103874192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52327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一种将球谐光照技术应用于面绘制的方法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ZL2013103968221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411109"/>
                  </a:ext>
                </a:extLst>
              </a:tr>
              <a:tr h="411163"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一种电磁环境体数据等值面提取方法</a:t>
                      </a: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indent="127000"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12700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ZL2013102589552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1240" marR="2124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839017"/>
                  </a:ext>
                </a:extLst>
              </a:tr>
            </a:tbl>
          </a:graphicData>
        </a:graphic>
      </p:graphicFrame>
      <p:sp>
        <p:nvSpPr>
          <p:cNvPr id="9" name="内容占位符 6">
            <a:extLst>
              <a:ext uri="{FF2B5EF4-FFF2-40B4-BE49-F238E27FC236}">
                <a16:creationId xmlns:a16="http://schemas.microsoft.com/office/drawing/2014/main" id="{CC5D66F6-31FC-4B46-A55D-35184D88D557}"/>
              </a:ext>
            </a:extLst>
          </p:cNvPr>
          <p:cNvSpPr txBox="1">
            <a:spLocks/>
          </p:cNvSpPr>
          <p:nvPr/>
        </p:nvSpPr>
        <p:spPr bwMode="auto">
          <a:xfrm>
            <a:off x="571500" y="984250"/>
            <a:ext cx="8001000" cy="498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已授权技术发明专利</a:t>
            </a:r>
            <a:r>
              <a:rPr kumimoji="1" lang="en-US" altLang="zh-CN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34</a:t>
            </a:r>
            <a:r>
              <a:rPr kumimoji="1" lang="zh-CN" altLang="en-US" sz="24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项</a:t>
            </a:r>
            <a:endParaRPr lang="zh-CN" altLang="en-US" sz="2400" b="1" dirty="0">
              <a:solidFill>
                <a:srgbClr val="FF33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815" name="标题 5">
            <a:extLst>
              <a:ext uri="{FF2B5EF4-FFF2-40B4-BE49-F238E27FC236}">
                <a16:creationId xmlns:a16="http://schemas.microsoft.com/office/drawing/2014/main" id="{BF688CED-C79E-4CAC-999E-1B9F6312231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50938" y="115888"/>
            <a:ext cx="7993062" cy="762000"/>
          </a:xfrm>
        </p:spPr>
        <p:txBody>
          <a:bodyPr/>
          <a:lstStyle/>
          <a:p>
            <a:pPr eaLnBrk="1" hangingPunct="1"/>
            <a:r>
              <a:rPr lang="zh-CN" altLang="en-US"/>
              <a:t>四、知识产权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内容占位符 6">
            <a:extLst>
              <a:ext uri="{FF2B5EF4-FFF2-40B4-BE49-F238E27FC236}">
                <a16:creationId xmlns:a16="http://schemas.microsoft.com/office/drawing/2014/main" id="{868319F8-8863-47F3-A06A-882FBED22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613" y="1052513"/>
            <a:ext cx="6200775" cy="498475"/>
          </a:xfrm>
        </p:spPr>
        <p:txBody>
          <a:bodyPr/>
          <a:lstStyle/>
          <a:p>
            <a:pPr marL="0" indent="0" algn="ctr"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已获得软件著作权登记</a:t>
            </a:r>
            <a:r>
              <a:rPr kumimoji="1" 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47</a:t>
            </a:r>
            <a:r>
              <a:rPr kumimoji="1" sz="24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项</a:t>
            </a:r>
            <a:endParaRPr kumimoji="1" lang="en-US" altLang="zh-CN" sz="240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Times New Roman" panose="02020603050405020304" pitchFamily="18" charset="0"/>
            </a:endParaRPr>
          </a:p>
        </p:txBody>
      </p:sp>
      <p:graphicFrame>
        <p:nvGraphicFramePr>
          <p:cNvPr id="6" name="Group 43">
            <a:extLst>
              <a:ext uri="{FF2B5EF4-FFF2-40B4-BE49-F238E27FC236}">
                <a16:creationId xmlns:a16="http://schemas.microsoft.com/office/drawing/2014/main" id="{D6BC207B-5E7D-4E1A-953A-416F18842C90}"/>
              </a:ext>
            </a:extLst>
          </p:cNvPr>
          <p:cNvGraphicFramePr>
            <a:graphicFrameLocks noGrp="1"/>
          </p:cNvGraphicFramePr>
          <p:nvPr/>
        </p:nvGraphicFramePr>
        <p:xfrm>
          <a:off x="522288" y="1808163"/>
          <a:ext cx="8208962" cy="4275138"/>
        </p:xfrm>
        <a:graphic>
          <a:graphicData uri="http://schemas.openxmlformats.org/drawingml/2006/table">
            <a:tbl>
              <a:tblPr/>
              <a:tblGrid>
                <a:gridCol w="5976937">
                  <a:extLst>
                    <a:ext uri="{9D8B030D-6E8A-4147-A177-3AD203B41FA5}">
                      <a16:colId xmlns:a16="http://schemas.microsoft.com/office/drawing/2014/main" val="391262324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1429261813"/>
                    </a:ext>
                  </a:extLst>
                </a:gridCol>
              </a:tblGrid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Phusis Studio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物理动画系统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2009SR00424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881504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Phusis Engine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物理引擎系统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2009SR00423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441383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Anima Studio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角色动作系统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2009SR00422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061360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GingkoMapper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地形数据编辑系统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2010SR041560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131186"/>
                  </a:ext>
                </a:extLst>
              </a:tr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GingkoTR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大规模地形渲染系统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2010SR063037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060241"/>
                  </a:ext>
                </a:extLst>
              </a:tr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GingkoVBSE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虚拟战场场景编辑系统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2010SR041562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864378"/>
                  </a:ext>
                </a:extLst>
              </a:tr>
              <a:tr h="5857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GingkoGUI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跨平台交互式图形界面开发系统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2009SR056666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772357"/>
                  </a:ext>
                </a:extLst>
              </a:tr>
              <a:tr h="5842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Shadow3D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三维皮影动画系统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2011SR065303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354479"/>
                  </a:ext>
                </a:extLst>
              </a:tr>
            </a:tbl>
          </a:graphicData>
        </a:graphic>
      </p:graphicFrame>
      <p:sp>
        <p:nvSpPr>
          <p:cNvPr id="33824" name="标题 5">
            <a:extLst>
              <a:ext uri="{FF2B5EF4-FFF2-40B4-BE49-F238E27FC236}">
                <a16:creationId xmlns:a16="http://schemas.microsoft.com/office/drawing/2014/main" id="{A7E8AAD6-F6E7-4F4F-9FEF-A555EA02B8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四、知识产权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27" name="Group 43">
            <a:extLst>
              <a:ext uri="{FF2B5EF4-FFF2-40B4-BE49-F238E27FC236}">
                <a16:creationId xmlns:a16="http://schemas.microsoft.com/office/drawing/2014/main" id="{17449B61-C9B3-44BF-959B-8C5AD1C0C4AD}"/>
              </a:ext>
            </a:extLst>
          </p:cNvPr>
          <p:cNvGraphicFramePr>
            <a:graphicFrameLocks noGrp="1"/>
          </p:cNvGraphicFramePr>
          <p:nvPr/>
        </p:nvGraphicFramePr>
        <p:xfrm>
          <a:off x="522288" y="1268413"/>
          <a:ext cx="8208962" cy="4814888"/>
        </p:xfrm>
        <a:graphic>
          <a:graphicData uri="http://schemas.openxmlformats.org/drawingml/2006/table">
            <a:tbl>
              <a:tblPr/>
              <a:tblGrid>
                <a:gridCol w="5976937">
                  <a:extLst>
                    <a:ext uri="{9D8B030D-6E8A-4147-A177-3AD203B41FA5}">
                      <a16:colId xmlns:a16="http://schemas.microsoft.com/office/drawing/2014/main" val="2268341788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76514087"/>
                    </a:ext>
                  </a:extLst>
                </a:gridCol>
              </a:tblGrid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Romas Particle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粒子特效编辑系统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2012SR032028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700759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智能机器人仿真系统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2012SR032798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154916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大规模该题实时断裂模拟系统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2012SR054599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9625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Phusis Garment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角色服装动画展示系统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2012SR054631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976554"/>
                  </a:ext>
                </a:extLst>
              </a:tr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角色交互动画模拟系统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2012SR055905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743808"/>
                  </a:ext>
                </a:extLst>
              </a:tr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Romans Material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高级材质合成系统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2012SR055913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431893"/>
                  </a:ext>
                </a:extLst>
              </a:tr>
              <a:tr h="5413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Romans Terrain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真实感地形生成系统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2012SR055922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966103"/>
                  </a:ext>
                </a:extLst>
              </a:tr>
              <a:tr h="5842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Phusis Cloth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复杂布料动画实时模拟系统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012SR055928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900752"/>
                  </a:ext>
                </a:extLst>
              </a:tr>
              <a:tr h="5842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超大规模刚体实时碰撞检测系统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012SR056456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836136"/>
                  </a:ext>
                </a:extLst>
              </a:tr>
            </a:tbl>
          </a:graphicData>
        </a:graphic>
      </p:graphicFrame>
      <p:sp>
        <p:nvSpPr>
          <p:cNvPr id="34850" name="标题 5">
            <a:extLst>
              <a:ext uri="{FF2B5EF4-FFF2-40B4-BE49-F238E27FC236}">
                <a16:creationId xmlns:a16="http://schemas.microsoft.com/office/drawing/2014/main" id="{DBB7BF5F-99AF-4A78-9A7A-EBD78C571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107950"/>
            <a:ext cx="8128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chemeClr val="accent2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四、知识产权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2010122010217858">
            <a:extLst>
              <a:ext uri="{FF2B5EF4-FFF2-40B4-BE49-F238E27FC236}">
                <a16:creationId xmlns:a16="http://schemas.microsoft.com/office/drawing/2014/main" id="{1D2E29CE-56B6-4807-B500-4073209C6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070" y="4464050"/>
            <a:ext cx="324485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标题 47">
            <a:extLst>
              <a:ext uri="{FF2B5EF4-FFF2-40B4-BE49-F238E27FC236}">
                <a16:creationId xmlns:a16="http://schemas.microsoft.com/office/drawing/2014/main" id="{8E33F2C4-35CE-4BEB-8C63-625BAF1629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11300" y="115888"/>
            <a:ext cx="7632700" cy="762000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二、研究方向</a:t>
            </a:r>
          </a:p>
        </p:txBody>
      </p:sp>
      <p:pic>
        <p:nvPicPr>
          <p:cNvPr id="9221" name="Picture 7" descr="https://www.uestc.edu.cn/public/2014/04/004.jpg">
            <a:extLst>
              <a:ext uri="{FF2B5EF4-FFF2-40B4-BE49-F238E27FC236}">
                <a16:creationId xmlns:a16="http://schemas.microsoft.com/office/drawing/2014/main" id="{5C1390BB-C784-4815-A439-211EC2453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67" y="4464050"/>
            <a:ext cx="320516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D87AAF03-D10B-4123-AA50-634F90CF58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818175"/>
              </p:ext>
            </p:extLst>
          </p:nvPr>
        </p:nvGraphicFramePr>
        <p:xfrm>
          <a:off x="234000" y="1120195"/>
          <a:ext cx="867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5" name="Group 3">
            <a:extLst>
              <a:ext uri="{FF2B5EF4-FFF2-40B4-BE49-F238E27FC236}">
                <a16:creationId xmlns:a16="http://schemas.microsoft.com/office/drawing/2014/main" id="{7DBFC7E1-EC85-49FB-A982-5AB8DD58A6A3}"/>
              </a:ext>
            </a:extLst>
          </p:cNvPr>
          <p:cNvGraphicFramePr>
            <a:graphicFrameLocks noGrp="1"/>
          </p:cNvGraphicFramePr>
          <p:nvPr/>
        </p:nvGraphicFramePr>
        <p:xfrm>
          <a:off x="522288" y="1268413"/>
          <a:ext cx="8208962" cy="4814888"/>
        </p:xfrm>
        <a:graphic>
          <a:graphicData uri="http://schemas.openxmlformats.org/drawingml/2006/table">
            <a:tbl>
              <a:tblPr/>
              <a:tblGrid>
                <a:gridCol w="5976937">
                  <a:extLst>
                    <a:ext uri="{9D8B030D-6E8A-4147-A177-3AD203B41FA5}">
                      <a16:colId xmlns:a16="http://schemas.microsoft.com/office/drawing/2014/main" val="3715991942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1241799930"/>
                    </a:ext>
                  </a:extLst>
                </a:gridCol>
              </a:tblGrid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角色特技动作合成系统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2012SR092118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17740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角色重定向与网络动画创作系统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2012SR124784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130964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关键帧动画创作系统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2012SR124767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411744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角色运动控制与模拟系统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2012SR125540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46382"/>
                  </a:ext>
                </a:extLst>
              </a:tr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三维图形资源管理系统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2012SR135683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047205"/>
                  </a:ext>
                </a:extLst>
              </a:tr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可变性弹塑体实时模拟系统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2013SR040271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063120"/>
                  </a:ext>
                </a:extLst>
              </a:tr>
              <a:tr h="54133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气体实时模拟系统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2013SR040629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368967"/>
                  </a:ext>
                </a:extLst>
              </a:tr>
              <a:tr h="5842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实时三维图形内容创作系统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013SR040634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062100"/>
                  </a:ext>
                </a:extLst>
              </a:tr>
              <a:tr h="5842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多尺度液体实时模拟系统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013SR040637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1744357"/>
                  </a:ext>
                </a:extLst>
              </a:tr>
            </a:tbl>
          </a:graphicData>
        </a:graphic>
      </p:graphicFrame>
      <p:sp>
        <p:nvSpPr>
          <p:cNvPr id="35874" name="标题 5">
            <a:extLst>
              <a:ext uri="{FF2B5EF4-FFF2-40B4-BE49-F238E27FC236}">
                <a16:creationId xmlns:a16="http://schemas.microsoft.com/office/drawing/2014/main" id="{CCDFB855-9F1F-40A7-BDE5-E38670815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107950"/>
            <a:ext cx="8128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chemeClr val="accent2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四、知识产权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91" name="Group 35">
            <a:extLst>
              <a:ext uri="{FF2B5EF4-FFF2-40B4-BE49-F238E27FC236}">
                <a16:creationId xmlns:a16="http://schemas.microsoft.com/office/drawing/2014/main" id="{62DE217C-74B5-447A-AC0D-A4F74A7BF4C7}"/>
              </a:ext>
            </a:extLst>
          </p:cNvPr>
          <p:cNvGraphicFramePr>
            <a:graphicFrameLocks noGrp="1"/>
          </p:cNvGraphicFramePr>
          <p:nvPr/>
        </p:nvGraphicFramePr>
        <p:xfrm>
          <a:off x="522288" y="1268413"/>
          <a:ext cx="8208962" cy="4006850"/>
        </p:xfrm>
        <a:graphic>
          <a:graphicData uri="http://schemas.openxmlformats.org/drawingml/2006/table">
            <a:tbl>
              <a:tblPr/>
              <a:tblGrid>
                <a:gridCol w="5976937">
                  <a:extLst>
                    <a:ext uri="{9D8B030D-6E8A-4147-A177-3AD203B41FA5}">
                      <a16:colId xmlns:a16="http://schemas.microsoft.com/office/drawing/2014/main" val="55169325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655207896"/>
                    </a:ext>
                  </a:extLst>
                </a:gridCol>
              </a:tblGrid>
              <a:tr h="53975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后处理特效模拟系统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2013SR040642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382416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实时三维图形绘制图形引擎系统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2013SR040643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538874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实时光线追踪系统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2013SR040645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985251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大规模球形地形实时绘制系统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2014SR115918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201040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GinkoTPC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任务规划与控制系统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2015SR011734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6060640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GinkoES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电磁环境三维可视化软件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2015SR011733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465380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移动三维图形与动画系统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2015SR33772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630850"/>
                  </a:ext>
                </a:extLst>
              </a:tr>
              <a:tr h="4953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移动三维界面内容创作系统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2015SR33957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27675"/>
                  </a:ext>
                </a:extLst>
              </a:tr>
            </a:tbl>
          </a:graphicData>
        </a:graphic>
      </p:graphicFrame>
      <p:sp>
        <p:nvSpPr>
          <p:cNvPr id="36895" name="标题 5">
            <a:extLst>
              <a:ext uri="{FF2B5EF4-FFF2-40B4-BE49-F238E27FC236}">
                <a16:creationId xmlns:a16="http://schemas.microsoft.com/office/drawing/2014/main" id="{3F46E143-560D-470B-AF99-B9227E1C1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107950"/>
            <a:ext cx="8128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chemeClr val="accent2"/>
                </a:solidFill>
                <a:latin typeface="Verdana" panose="020B0604030504040204" pitchFamily="34" charset="0"/>
                <a:ea typeface="隶书" panose="02010509060101010101" pitchFamily="49" charset="-122"/>
              </a:rPr>
              <a:t>四、知识产权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7" descr="https://timgsa.baidu.com/timg?image&amp;quality=80&amp;size=b9999_10000&amp;sec=1560858174750&amp;di=1943568a64faf73c4b4d742bde9937c5&amp;imgtype=0&amp;src=http%3A%2F%2Fimg.zcool.cn%2Fcommunity%2F0112965542d6200000019ae92b9f93.jpg%401280w_1l_2o_100sh.png">
            <a:extLst>
              <a:ext uri="{FF2B5EF4-FFF2-40B4-BE49-F238E27FC236}">
                <a16:creationId xmlns:a16="http://schemas.microsoft.com/office/drawing/2014/main" id="{8C00CC88-FF1C-4A6C-8556-252A9C3F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r="8553"/>
          <a:stretch>
            <a:fillRect/>
          </a:stretch>
        </p:blipFill>
        <p:spPr bwMode="auto">
          <a:xfrm>
            <a:off x="4705350" y="4318000"/>
            <a:ext cx="324485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9" descr="https://timgsa.baidu.com/timg?image&amp;quality=80&amp;size=b9999_10000&amp;sec=1560858227198&amp;di=336bd2a437594bbccca871e19b71968b&amp;imgtype=0&amp;src=http%3A%2F%2Fwww.ctsbw.com%2Fuploadfile%2F2016%2F1001%2F20161001120624775.jpg">
            <a:extLst>
              <a:ext uri="{FF2B5EF4-FFF2-40B4-BE49-F238E27FC236}">
                <a16:creationId xmlns:a16="http://schemas.microsoft.com/office/drawing/2014/main" id="{81DB46E7-C751-4175-9F39-66E5683C3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4318000"/>
            <a:ext cx="324008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7">
            <a:extLst>
              <a:ext uri="{FF2B5EF4-FFF2-40B4-BE49-F238E27FC236}">
                <a16:creationId xmlns:a16="http://schemas.microsoft.com/office/drawing/2014/main" id="{DEFF4077-57C4-4B71-BEA1-235D2CE6E746}"/>
              </a:ext>
            </a:extLst>
          </p:cNvPr>
          <p:cNvSpPr txBox="1">
            <a:spLocks/>
          </p:cNvSpPr>
          <p:nvPr/>
        </p:nvSpPr>
        <p:spPr bwMode="auto">
          <a:xfrm>
            <a:off x="1244600" y="2393950"/>
            <a:ext cx="66548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None/>
            </a:pPr>
            <a:r>
              <a:rPr kumimoji="1" lang="zh-CN" altLang="en-US" sz="5400" b="1">
                <a:solidFill>
                  <a:srgbClr val="002060"/>
                </a:solidFill>
                <a:latin typeface="Verdana" panose="020B0604030504040204" pitchFamily="34" charset="0"/>
                <a:ea typeface="楷体_GB2312" pitchFamily="49" charset="-122"/>
              </a:rPr>
              <a:t>谢谢各位领导和专家</a:t>
            </a:r>
            <a:endParaRPr lang="zh-CN" altLang="en-US" sz="5400" b="1">
              <a:solidFill>
                <a:srgbClr val="000066"/>
              </a:solidFill>
              <a:latin typeface="Verdana" panose="020B060403050404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>
            <a:extLst>
              <a:ext uri="{FF2B5EF4-FFF2-40B4-BE49-F238E27FC236}">
                <a16:creationId xmlns:a16="http://schemas.microsoft.com/office/drawing/2014/main" id="{E3654520-FCB4-4318-8481-E0FA63BFA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925" y="3048000"/>
            <a:ext cx="184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4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22923" name="Group 43">
            <a:extLst>
              <a:ext uri="{FF2B5EF4-FFF2-40B4-BE49-F238E27FC236}">
                <a16:creationId xmlns:a16="http://schemas.microsoft.com/office/drawing/2014/main" id="{88E7A85C-9329-4C43-8FB5-B9CC82CE9314}"/>
              </a:ext>
            </a:extLst>
          </p:cNvPr>
          <p:cNvGraphicFramePr>
            <a:graphicFrameLocks noGrp="1"/>
          </p:cNvGraphicFramePr>
          <p:nvPr/>
        </p:nvGraphicFramePr>
        <p:xfrm>
          <a:off x="4076700" y="2433638"/>
          <a:ext cx="4679950" cy="3200400"/>
        </p:xfrm>
        <a:graphic>
          <a:graphicData uri="http://schemas.openxmlformats.org/drawingml/2006/table">
            <a:tbl>
              <a:tblPr/>
              <a:tblGrid>
                <a:gridCol w="3743325">
                  <a:extLst>
                    <a:ext uri="{9D8B030D-6E8A-4147-A177-3AD203B41FA5}">
                      <a16:colId xmlns:a16="http://schemas.microsoft.com/office/drawing/2014/main" val="3413577372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518197736"/>
                    </a:ext>
                  </a:extLst>
                </a:gridCol>
              </a:tblGrid>
              <a:tr h="4079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科技部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863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计划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0139085"/>
                  </a:ext>
                </a:extLst>
              </a:tr>
              <a:tr h="4079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科技部其他计划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907503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工业与信息产业部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8716"/>
                  </a:ext>
                </a:extLst>
              </a:tr>
              <a:tr h="43180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国家自然科学基金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349039"/>
                  </a:ext>
                </a:extLst>
              </a:tr>
              <a:tr h="38417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总装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223817"/>
                  </a:ext>
                </a:extLst>
              </a:tr>
              <a:tr h="4333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省、市级等科技攻关项目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110802"/>
                  </a:ext>
                </a:extLst>
              </a:tr>
              <a:tr h="43338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其他横向项目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ts val="1200"/>
                        </a:spcBef>
                        <a:buClr>
                          <a:schemeClr val="accent2"/>
                        </a:buClr>
                        <a:buSzPct val="8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1pPr>
                      <a:lvl2pPr marL="742950" indent="-28575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140C52"/>
                        </a:buClr>
                        <a:buSzPct val="85000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2pPr>
                      <a:lvl3pPr marL="11430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3pPr>
                      <a:lvl4pPr marL="16002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4pPr>
                      <a:lvl5pPr marL="2057400" indent="-228600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5pPr>
                      <a:lvl6pPr marL="25146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6pPr>
                      <a:lvl7pPr marL="29718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7pPr>
                      <a:lvl8pPr marL="34290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8pPr>
                      <a:lvl9pPr marL="3886200" indent="-228600" eaLnBrk="0" fontAlgn="base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66"/>
                          </a:solidFill>
                          <a:latin typeface="Verdana" panose="020B0604030504040204" pitchFamily="34" charset="0"/>
                          <a:ea typeface="楷体_GB2312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隶书" panose="02010509060101010101" pitchFamily="49" charset="-122"/>
                        </a:rPr>
                        <a:t>18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536570"/>
                  </a:ext>
                </a:extLst>
              </a:tr>
            </a:tbl>
          </a:graphicData>
        </a:graphic>
      </p:graphicFrame>
      <p:sp>
        <p:nvSpPr>
          <p:cNvPr id="10269" name="标题 7">
            <a:extLst>
              <a:ext uri="{FF2B5EF4-FFF2-40B4-BE49-F238E27FC236}">
                <a16:creationId xmlns:a16="http://schemas.microsoft.com/office/drawing/2014/main" id="{701AC364-2DCD-4866-80F8-B5B7245216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28688" y="107950"/>
            <a:ext cx="7632700" cy="769938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</a:rPr>
              <a:t>三、科研成果</a:t>
            </a:r>
          </a:p>
        </p:txBody>
      </p:sp>
      <p:sp>
        <p:nvSpPr>
          <p:cNvPr id="6175" name="内容占位符 8">
            <a:extLst>
              <a:ext uri="{FF2B5EF4-FFF2-40B4-BE49-F238E27FC236}">
                <a16:creationId xmlns:a16="http://schemas.microsoft.com/office/drawing/2014/main" id="{D07816D4-9931-4F47-88D6-72DD4A01C8E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85763" y="1268413"/>
            <a:ext cx="3671887" cy="565150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</a:rPr>
              <a:t>科研项目超过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50</a:t>
            </a:r>
            <a:r>
              <a:rPr>
                <a:solidFill>
                  <a:srgbClr val="FF0000"/>
                </a:solidFill>
                <a:latin typeface="Times New Roman" panose="02020603050405020304" pitchFamily="18" charset="0"/>
              </a:rPr>
              <a:t>项</a:t>
            </a:r>
          </a:p>
        </p:txBody>
      </p:sp>
      <p:pic>
        <p:nvPicPr>
          <p:cNvPr id="7" name="图片 5" descr="image053.jpg">
            <a:extLst>
              <a:ext uri="{FF2B5EF4-FFF2-40B4-BE49-F238E27FC236}">
                <a16:creationId xmlns:a16="http://schemas.microsoft.com/office/drawing/2014/main" id="{B613601B-E561-4174-8793-CE37F6ACA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43100"/>
            <a:ext cx="261143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 descr="CG_Gif_4_035.gif">
            <a:extLst>
              <a:ext uri="{FF2B5EF4-FFF2-40B4-BE49-F238E27FC236}">
                <a16:creationId xmlns:a16="http://schemas.microsoft.com/office/drawing/2014/main" id="{9CD37D72-3834-4682-9768-533C7CBA2CE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149725"/>
            <a:ext cx="26130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12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5" grpId="0" build="p" autoUpdateAnimBg="0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734160CF-5B0A-4CB1-8709-92A428D5BB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002260"/>
              </p:ext>
            </p:extLst>
          </p:nvPr>
        </p:nvGraphicFramePr>
        <p:xfrm>
          <a:off x="234000" y="1120195"/>
          <a:ext cx="867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267" name="标题 7">
            <a:extLst>
              <a:ext uri="{FF2B5EF4-FFF2-40B4-BE49-F238E27FC236}">
                <a16:creationId xmlns:a16="http://schemas.microsoft.com/office/drawing/2014/main" id="{42B8EA8C-1C89-41FF-8133-D52449E7E4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三、科研成果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51760D3-B4DC-4082-8F93-C657FDDC0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860" y="1583795"/>
            <a:ext cx="2347200" cy="71913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图像</a:t>
            </a:r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视频处理</a:t>
            </a:r>
          </a:p>
        </p:txBody>
      </p:sp>
    </p:spTree>
    <p:extLst>
      <p:ext uri="{BB962C8B-B14F-4D97-AF65-F5344CB8AC3E}">
        <p14:creationId xmlns:p14="http://schemas.microsoft.com/office/powerpoint/2010/main" val="108399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内容占位符 20" descr="获奖_国二等奖2011.jpg">
            <a:extLst>
              <a:ext uri="{FF2B5EF4-FFF2-40B4-BE49-F238E27FC236}">
                <a16:creationId xmlns:a16="http://schemas.microsoft.com/office/drawing/2014/main" id="{1E1324A9-1E28-47B5-8460-C163D316ED7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5879" r="11069" b="5943"/>
          <a:stretch>
            <a:fillRect/>
          </a:stretch>
        </p:blipFill>
        <p:spPr bwMode="auto">
          <a:xfrm>
            <a:off x="5416550" y="1117600"/>
            <a:ext cx="360045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>
            <a:extLst>
              <a:ext uri="{FF2B5EF4-FFF2-40B4-BE49-F238E27FC236}">
                <a16:creationId xmlns:a16="http://schemas.microsoft.com/office/drawing/2014/main" id="{471E9A71-3A7B-4891-AF03-8BE1D19F1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2800" b="1">
                <a:solidFill>
                  <a:srgbClr val="FF0000"/>
                </a:solidFill>
                <a:ea typeface="楷体_GB2312" pitchFamily="49" charset="-122"/>
              </a:rPr>
              <a:t>面向数字化医疗的医学图像关键技术研究及应用</a:t>
            </a:r>
          </a:p>
        </p:txBody>
      </p:sp>
      <p:sp>
        <p:nvSpPr>
          <p:cNvPr id="15366" name="内容占位符 8">
            <a:extLst>
              <a:ext uri="{FF2B5EF4-FFF2-40B4-BE49-F238E27FC236}">
                <a16:creationId xmlns:a16="http://schemas.microsoft.com/office/drawing/2014/main" id="{9E97BD2D-3669-4D75-9EC0-8CB0129DF8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4688" y="998538"/>
            <a:ext cx="8001000" cy="750887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sz="3600">
                <a:solidFill>
                  <a:srgbClr val="FF0000"/>
                </a:solidFill>
                <a:cs typeface="Times New Roman" panose="02020603050405020304" pitchFamily="18" charset="0"/>
              </a:rPr>
              <a:t>国家科技进步二等奖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111ACFE7-C4A3-4203-A9F5-B8E1EB16A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709738"/>
            <a:ext cx="447040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3F77B4DD-3A54-426C-8229-2A2B9221D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584325"/>
            <a:ext cx="1789113" cy="4265613"/>
          </a:xfrm>
          <a:prstGeom prst="rect">
            <a:avLst/>
          </a:prstGeom>
          <a:solidFill>
            <a:srgbClr val="CC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FF0000"/>
              </a:buClr>
              <a:buSzPct val="90000"/>
            </a:pPr>
            <a:r>
              <a:rPr lang="zh-CN" altLang="en-US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主要功能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4EDD6755-705A-4D60-B848-DF25341F9CF1}"/>
              </a:ext>
            </a:extLst>
          </p:cNvPr>
          <p:cNvGrpSpPr>
            <a:grpSpLocks/>
          </p:cNvGrpSpPr>
          <p:nvPr/>
        </p:nvGrpSpPr>
        <p:grpSpPr bwMode="auto">
          <a:xfrm>
            <a:off x="4067175" y="4013200"/>
            <a:ext cx="1512888" cy="893763"/>
            <a:chOff x="4558" y="1706"/>
            <a:chExt cx="998" cy="635"/>
          </a:xfrm>
        </p:grpSpPr>
        <p:sp>
          <p:nvSpPr>
            <p:cNvPr id="12307" name="AutoShape 17">
              <a:extLst>
                <a:ext uri="{FF2B5EF4-FFF2-40B4-BE49-F238E27FC236}">
                  <a16:creationId xmlns:a16="http://schemas.microsoft.com/office/drawing/2014/main" id="{6527FFFE-A730-4A38-A809-CFBC1421E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706"/>
              <a:ext cx="998" cy="635"/>
            </a:xfrm>
            <a:prstGeom prst="can">
              <a:avLst>
                <a:gd name="adj" fmla="val 25000"/>
              </a:avLst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308" name="Text Box 5">
              <a:extLst>
                <a:ext uri="{FF2B5EF4-FFF2-40B4-BE49-F238E27FC236}">
                  <a16:creationId xmlns:a16="http://schemas.microsoft.com/office/drawing/2014/main" id="{13C3DFF5-E237-484E-B0C4-7768510BBE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" y="1909"/>
              <a:ext cx="816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FF0000"/>
                </a:buClr>
                <a:buSzPct val="90000"/>
              </a:pPr>
              <a:r>
                <a:rPr lang="zh-CN" altLang="en-US" b="1">
                  <a:solidFill>
                    <a:srgbClr val="080808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电子病历</a:t>
              </a:r>
              <a:endParaRPr lang="zh-CN" altLang="en-US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  <a:p>
              <a:pPr algn="ctr" eaLnBrk="1" hangingPunct="1">
                <a:buClr>
                  <a:srgbClr val="FF0000"/>
                </a:buClr>
                <a:buSzPct val="90000"/>
              </a:pPr>
              <a:r>
                <a:rPr lang="zh-CN" altLang="en-US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数据库</a:t>
              </a:r>
              <a:endPara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AutoShape 52">
            <a:extLst>
              <a:ext uri="{FF2B5EF4-FFF2-40B4-BE49-F238E27FC236}">
                <a16:creationId xmlns:a16="http://schemas.microsoft.com/office/drawing/2014/main" id="{72EEB936-7D48-441A-B855-C8BC9B43CE7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5913" y="2016125"/>
            <a:ext cx="1622425" cy="388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远程会诊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A62001F6-4B04-462E-8AD0-7C7CE61EA3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088" y="2570163"/>
            <a:ext cx="1622425" cy="3889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协同医疗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AutoShape 52">
            <a:extLst>
              <a:ext uri="{FF2B5EF4-FFF2-40B4-BE49-F238E27FC236}">
                <a16:creationId xmlns:a16="http://schemas.microsoft.com/office/drawing/2014/main" id="{DBBB4496-69E5-47AD-AD10-282060578BF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088" y="3124200"/>
            <a:ext cx="1622425" cy="388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信息共享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52">
            <a:extLst>
              <a:ext uri="{FF2B5EF4-FFF2-40B4-BE49-F238E27FC236}">
                <a16:creationId xmlns:a16="http://schemas.microsoft.com/office/drawing/2014/main" id="{11066C21-548D-447F-B4A5-74E6EFF0EF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088" y="3678238"/>
            <a:ext cx="1622425" cy="3889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在线预约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AutoShape 52">
            <a:extLst>
              <a:ext uri="{FF2B5EF4-FFF2-40B4-BE49-F238E27FC236}">
                <a16:creationId xmlns:a16="http://schemas.microsoft.com/office/drawing/2014/main" id="{C9AD3B5D-D297-4B3B-8787-38B378E69D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088" y="4232275"/>
            <a:ext cx="1622425" cy="388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双向转诊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AutoShape 52">
            <a:extLst>
              <a:ext uri="{FF2B5EF4-FFF2-40B4-BE49-F238E27FC236}">
                <a16:creationId xmlns:a16="http://schemas.microsoft.com/office/drawing/2014/main" id="{0FA1AAB4-3627-4E0B-98C3-67A05E2E08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088" y="4786313"/>
            <a:ext cx="1622425" cy="3889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健康管理</a:t>
            </a:r>
            <a:endParaRPr lang="en-US" altLang="zh-CN">
              <a:solidFill>
                <a:srgbClr val="080808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AutoShape 52">
            <a:extLst>
              <a:ext uri="{FF2B5EF4-FFF2-40B4-BE49-F238E27FC236}">
                <a16:creationId xmlns:a16="http://schemas.microsoft.com/office/drawing/2014/main" id="{221A53BA-981E-4DD4-A179-F6FA712199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088" y="5340350"/>
            <a:ext cx="1622425" cy="388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008080"/>
            </a:solidFill>
            <a:round/>
            <a:headEnd/>
            <a:tailEnd/>
          </a:ln>
        </p:spPr>
        <p:txBody>
          <a:bodyPr tIns="0" bIns="0" anchor="ctr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80808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……</a:t>
            </a:r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889CC827-E459-443C-BAC6-48DF65A21C6A}"/>
              </a:ext>
            </a:extLst>
          </p:cNvPr>
          <p:cNvGrpSpPr>
            <a:grpSpLocks/>
          </p:cNvGrpSpPr>
          <p:nvPr/>
        </p:nvGrpSpPr>
        <p:grpSpPr bwMode="auto">
          <a:xfrm>
            <a:off x="4067175" y="3149600"/>
            <a:ext cx="1512888" cy="893763"/>
            <a:chOff x="4558" y="1706"/>
            <a:chExt cx="998" cy="635"/>
          </a:xfrm>
        </p:grpSpPr>
        <p:sp>
          <p:nvSpPr>
            <p:cNvPr id="12305" name="AutoShape 32">
              <a:extLst>
                <a:ext uri="{FF2B5EF4-FFF2-40B4-BE49-F238E27FC236}">
                  <a16:creationId xmlns:a16="http://schemas.microsoft.com/office/drawing/2014/main" id="{017123F7-9119-4E46-9F3B-6682841E3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706"/>
              <a:ext cx="998" cy="635"/>
            </a:xfrm>
            <a:prstGeom prst="can">
              <a:avLst>
                <a:gd name="adj" fmla="val 25000"/>
              </a:avLst>
            </a:prstGeom>
            <a:solidFill>
              <a:srgbClr val="CC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306" name="Text Box 5">
              <a:extLst>
                <a:ext uri="{FF2B5EF4-FFF2-40B4-BE49-F238E27FC236}">
                  <a16:creationId xmlns:a16="http://schemas.microsoft.com/office/drawing/2014/main" id="{2D709C96-9EB6-4CDC-8B5C-FC3555FE8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" y="1909"/>
              <a:ext cx="816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Clr>
                  <a:srgbClr val="FF0000"/>
                </a:buClr>
                <a:buSzPct val="90000"/>
              </a:pPr>
              <a:r>
                <a:rPr lang="zh-CN" altLang="en-US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健康档案</a:t>
              </a:r>
            </a:p>
            <a:p>
              <a:pPr algn="ctr" eaLnBrk="1" hangingPunct="1">
                <a:buClr>
                  <a:srgbClr val="FF0000"/>
                </a:buClr>
                <a:buSzPct val="90000"/>
              </a:pPr>
              <a:r>
                <a:rPr lang="zh-CN" altLang="en-US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数据库</a:t>
              </a:r>
              <a:endPara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304" name="标题 7">
            <a:extLst>
              <a:ext uri="{FF2B5EF4-FFF2-40B4-BE49-F238E27FC236}">
                <a16:creationId xmlns:a16="http://schemas.microsoft.com/office/drawing/2014/main" id="{AD401340-6877-4915-9A76-43C9E744C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5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8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3699E-6 L 0.35452 -0.1782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0" y="-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1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89017E-6 L 0.35452 0.115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0" y="5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animBg="1"/>
      <p:bldP spid="15366" grpId="0" build="p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4" descr="获奖_省一等奖2008.jpg">
            <a:extLst>
              <a:ext uri="{FF2B5EF4-FFF2-40B4-BE49-F238E27FC236}">
                <a16:creationId xmlns:a16="http://schemas.microsoft.com/office/drawing/2014/main" id="{BC740883-494F-404E-A1AD-56D8838A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1" b="27477"/>
          <a:stretch>
            <a:fillRect/>
          </a:stretch>
        </p:blipFill>
        <p:spPr bwMode="auto">
          <a:xfrm>
            <a:off x="4794250" y="1162050"/>
            <a:ext cx="364490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2" name="Picture 2">
            <a:extLst>
              <a:ext uri="{FF2B5EF4-FFF2-40B4-BE49-F238E27FC236}">
                <a16:creationId xmlns:a16="http://schemas.microsoft.com/office/drawing/2014/main" id="{6BE80F37-FB25-48FE-8572-E10486F1BBE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1803400"/>
            <a:ext cx="33782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内容占位符 8">
            <a:extLst>
              <a:ext uri="{FF2B5EF4-FFF2-40B4-BE49-F238E27FC236}">
                <a16:creationId xmlns:a16="http://schemas.microsoft.com/office/drawing/2014/main" id="{04D15AC4-F1AC-49EC-8007-E49447C89024}"/>
              </a:ext>
            </a:extLst>
          </p:cNvPr>
          <p:cNvSpPr>
            <a:spLocks/>
          </p:cNvSpPr>
          <p:nvPr/>
        </p:nvSpPr>
        <p:spPr bwMode="auto">
          <a:xfrm>
            <a:off x="1460500" y="5842000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医学图像处理与三维重建关键技术</a:t>
            </a:r>
          </a:p>
        </p:txBody>
      </p:sp>
      <p:pic>
        <p:nvPicPr>
          <p:cNvPr id="382980" name="Picture 6" descr="医学图像处理与三维重建软件">
            <a:extLst>
              <a:ext uri="{FF2B5EF4-FFF2-40B4-BE49-F238E27FC236}">
                <a16:creationId xmlns:a16="http://schemas.microsoft.com/office/drawing/2014/main" id="{FAF82D37-3AD0-4F60-8FB0-9EB1EC6B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1808163"/>
            <a:ext cx="334803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CE560AD-4F99-4C73-953E-15E10930EAFA}"/>
              </a:ext>
            </a:extLst>
          </p:cNvPr>
          <p:cNvSpPr txBox="1">
            <a:spLocks/>
          </p:cNvSpPr>
          <p:nvPr/>
        </p:nvSpPr>
        <p:spPr bwMode="auto">
          <a:xfrm>
            <a:off x="566738" y="1028700"/>
            <a:ext cx="8001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3600" b="1">
                <a:solidFill>
                  <a:srgbClr val="FF0000"/>
                </a:solidFill>
                <a:latin typeface="Verdana" panose="020B0604030504040204" pitchFamily="34" charset="0"/>
                <a:ea typeface="楷体_GB2312" pitchFamily="49" charset="-122"/>
              </a:rPr>
              <a:t>四川省科学技术进步一等奖</a:t>
            </a:r>
          </a:p>
        </p:txBody>
      </p:sp>
      <p:pic>
        <p:nvPicPr>
          <p:cNvPr id="18441" name="Picture 9" descr="C:\Users\Administrator\AppData\Roaming\Tencent\Users\7849952\QQ\WinTemp\RichOle\T9V(3SV2FRBTS]8A1}91)6A.png">
            <a:extLst>
              <a:ext uri="{FF2B5EF4-FFF2-40B4-BE49-F238E27FC236}">
                <a16:creationId xmlns:a16="http://schemas.microsoft.com/office/drawing/2014/main" id="{FE35DA18-2398-4E1D-A33E-C4923F2A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20"/>
          <a:stretch>
            <a:fillRect/>
          </a:stretch>
        </p:blipFill>
        <p:spPr bwMode="auto">
          <a:xfrm>
            <a:off x="1727200" y="4229100"/>
            <a:ext cx="16002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:\Users\Administrator\AppData\Roaming\Tencent\Users\7849952\QQ\WinTemp\RichOle\T9V(3SV2FRBTS]8A1}91)6A.png">
            <a:extLst>
              <a:ext uri="{FF2B5EF4-FFF2-40B4-BE49-F238E27FC236}">
                <a16:creationId xmlns:a16="http://schemas.microsoft.com/office/drawing/2014/main" id="{F0F8FFC3-7CCB-41F1-B6FB-0D115AF4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2" r="34210"/>
          <a:stretch>
            <a:fillRect/>
          </a:stretch>
        </p:blipFill>
        <p:spPr bwMode="auto">
          <a:xfrm>
            <a:off x="3994150" y="4229100"/>
            <a:ext cx="16002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C:\Users\Administrator\AppData\Roaming\Tencent\Users\7849952\QQ\WinTemp\RichOle\T9V(3SV2FRBTS]8A1}91)6A.png">
            <a:extLst>
              <a:ext uri="{FF2B5EF4-FFF2-40B4-BE49-F238E27FC236}">
                <a16:creationId xmlns:a16="http://schemas.microsoft.com/office/drawing/2014/main" id="{967094EE-D3AE-451A-8ADD-FDD5954E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0"/>
          <a:stretch>
            <a:fillRect/>
          </a:stretch>
        </p:blipFill>
        <p:spPr bwMode="auto">
          <a:xfrm>
            <a:off x="6261100" y="4229100"/>
            <a:ext cx="16002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标题 7">
            <a:extLst>
              <a:ext uri="{FF2B5EF4-FFF2-40B4-BE49-F238E27FC236}">
                <a16:creationId xmlns:a16="http://schemas.microsoft.com/office/drawing/2014/main" id="{34EE9475-5366-474A-8C50-5D8D0F45E8FC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Times New Roman" panose="02020603050405020304" pitchFamily="18" charset="0"/>
              </a:rPr>
              <a:t>三、科研成果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8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3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4" dur="10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 autoUpdateAnimBg="0" advAuto="0"/>
      <p:bldP spid="9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8">
            <a:extLst>
              <a:ext uri="{FF2B5EF4-FFF2-40B4-BE49-F238E27FC236}">
                <a16:creationId xmlns:a16="http://schemas.microsoft.com/office/drawing/2014/main" id="{0F60620F-4DB8-43A1-9FDB-E06EE727589E}"/>
              </a:ext>
            </a:extLst>
          </p:cNvPr>
          <p:cNvSpPr txBox="1">
            <a:spLocks/>
          </p:cNvSpPr>
          <p:nvPr/>
        </p:nvSpPr>
        <p:spPr bwMode="auto">
          <a:xfrm>
            <a:off x="483394" y="967922"/>
            <a:ext cx="80010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58775" indent="-358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ts val="120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FF0000"/>
                </a:solidFill>
                <a:ea typeface="楷体_GB2312" pitchFamily="49" charset="-122"/>
              </a:rPr>
              <a:t>视频防抖技术研究及产品研发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02D7972-C1BE-4DA2-8C32-E5DDDB7B3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5722"/>
            <a:ext cx="7291388" cy="94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视频防抖算法研究</a:t>
            </a:r>
            <a:endParaRPr lang="en-US" altLang="zh-CN" sz="2400" b="1" dirty="0">
              <a:solidFill>
                <a:srgbClr val="00006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hangingPunct="1">
              <a:lnSpc>
                <a:spcPct val="120000"/>
              </a:lnSpc>
              <a:buClr>
                <a:srgbClr val="0000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高性能运动相机防抖产品开发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E86AC8E5-A47C-4101-9556-CA5E580E9094}"/>
              </a:ext>
            </a:extLst>
          </p:cNvPr>
          <p:cNvSpPr txBox="1">
            <a:spLocks/>
          </p:cNvSpPr>
          <p:nvPr/>
        </p:nvSpPr>
        <p:spPr bwMode="auto">
          <a:xfrm>
            <a:off x="928688" y="107950"/>
            <a:ext cx="7632700" cy="769938"/>
          </a:xfrm>
          <a:prstGeom prst="rect">
            <a:avLst/>
          </a:prstGeom>
          <a:noFill/>
          <a:ln>
            <a:noFill/>
          </a:ln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2"/>
                </a:solidFill>
                <a:latin typeface="Verdan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solidFill>
                  <a:srgbClr val="CC0000"/>
                </a:solidFill>
                <a:latin typeface="Times New Roman" panose="02020603050405020304" pitchFamily="18" charset="0"/>
              </a:rPr>
              <a:t>三、科研成果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C47779-2078-4C4E-904B-2A6C468BF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0" t="6032" r="5376" b="8657"/>
          <a:stretch/>
        </p:blipFill>
        <p:spPr>
          <a:xfrm>
            <a:off x="7076341" y="1408279"/>
            <a:ext cx="1613331" cy="20362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170BEF-AA4F-4819-B9FA-DC5DA2B8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9" y="5102490"/>
            <a:ext cx="8861841" cy="1546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8F9281-048F-4B3D-AB03-F687C753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0" y="3512067"/>
            <a:ext cx="8840230" cy="1492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/>
      <p:bldP spid="16" grpId="0"/>
    </p:bldLst>
  </p:timing>
</p:sld>
</file>

<file path=ppt/theme/theme1.xml><?xml version="1.0" encoding="utf-8"?>
<a:theme xmlns:a="http://schemas.openxmlformats.org/drawingml/2006/main" name="02第二章 颜色模型_模板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隶书"/>
        <a:cs typeface=""/>
      </a:majorFont>
      <a:minorFont>
        <a:latin typeface="Verdan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02第二章 颜色模型_模板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隶书"/>
        <a:cs typeface=""/>
      </a:majorFont>
      <a:minorFont>
        <a:latin typeface="Verdan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02第二章 颜色模型_模板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隶书"/>
        <a:cs typeface=""/>
      </a:majorFont>
      <a:minorFont>
        <a:latin typeface="Verdan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02第二章 颜色模型_模板</Template>
  <TotalTime>8555</TotalTime>
  <Words>1570</Words>
  <Application>Microsoft Office PowerPoint</Application>
  <PresentationFormat>全屏显示(4:3)</PresentationFormat>
  <Paragraphs>405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等线</vt:lpstr>
      <vt:lpstr>黑体</vt:lpstr>
      <vt:lpstr>楷体_GB2312</vt:lpstr>
      <vt:lpstr>隶书</vt:lpstr>
      <vt:lpstr>宋体</vt:lpstr>
      <vt:lpstr>微软雅黑</vt:lpstr>
      <vt:lpstr>微软雅黑 Light</vt:lpstr>
      <vt:lpstr>Arial</vt:lpstr>
      <vt:lpstr>Times New Roman</vt:lpstr>
      <vt:lpstr>Verdana</vt:lpstr>
      <vt:lpstr>Wingdings</vt:lpstr>
      <vt:lpstr>02第二章 颜色模型_模板</vt:lpstr>
      <vt:lpstr>1_02第二章 颜色模型_模板</vt:lpstr>
      <vt:lpstr>2_02第二章 颜色模型_模板</vt:lpstr>
      <vt:lpstr>电子科技大学</vt:lpstr>
      <vt:lpstr>PowerPoint 演示文稿</vt:lpstr>
      <vt:lpstr>一、基本情况</vt:lpstr>
      <vt:lpstr>二、研究方向</vt:lpstr>
      <vt:lpstr>三、科研成果</vt:lpstr>
      <vt:lpstr>三、科研成果</vt:lpstr>
      <vt:lpstr>三、科研成果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三、科研成果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三、科研成果</vt:lpstr>
      <vt:lpstr>PowerPoint 演示文稿</vt:lpstr>
      <vt:lpstr>PowerPoint 演示文稿</vt:lpstr>
      <vt:lpstr>PowerPoint 演示文稿</vt:lpstr>
      <vt:lpstr>PowerPoint 演示文稿</vt:lpstr>
      <vt:lpstr>四、知识产权</vt:lpstr>
      <vt:lpstr>PowerPoint 演示文稿</vt:lpstr>
      <vt:lpstr>四、知识产权</vt:lpstr>
      <vt:lpstr>四、知识产权</vt:lpstr>
      <vt:lpstr>四、知识产权</vt:lpstr>
      <vt:lpstr>PowerPoint 演示文稿</vt:lpstr>
      <vt:lpstr>PowerPoint 演示文稿</vt:lpstr>
      <vt:lpstr>PowerPoint 演示文稿</vt:lpstr>
      <vt:lpstr>PowerPoint 演示文稿</vt:lpstr>
    </vt:vector>
  </TitlesOfParts>
  <Company>uestc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</dc:creator>
  <cp:lastModifiedBy>Windows 用户</cp:lastModifiedBy>
  <cp:revision>1192</cp:revision>
  <dcterms:created xsi:type="dcterms:W3CDTF">2003-12-22T07:57:45Z</dcterms:created>
  <dcterms:modified xsi:type="dcterms:W3CDTF">2024-07-10T22:51:23Z</dcterms:modified>
</cp:coreProperties>
</file>